
<file path=[Content_Types].xml><?xml version="1.0" encoding="utf-8"?>
<Types xmlns="http://schemas.openxmlformats.org/package/2006/content-types">
  <Default Extension="png" ContentType="image/png"/>
  <Default Extension="tmp"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689" r:id="rId5"/>
  </p:sldMasterIdLst>
  <p:notesMasterIdLst>
    <p:notesMasterId r:id="rId147"/>
  </p:notesMasterIdLst>
  <p:handoutMasterIdLst>
    <p:handoutMasterId r:id="rId148"/>
  </p:handoutMasterIdLst>
  <p:sldIdLst>
    <p:sldId id="1463" r:id="rId6"/>
    <p:sldId id="1523" r:id="rId7"/>
    <p:sldId id="1655" r:id="rId8"/>
    <p:sldId id="1657" r:id="rId9"/>
    <p:sldId id="1658" r:id="rId10"/>
    <p:sldId id="1659" r:id="rId11"/>
    <p:sldId id="1660" r:id="rId12"/>
    <p:sldId id="1643" r:id="rId13"/>
    <p:sldId id="1472" r:id="rId14"/>
    <p:sldId id="1473" r:id="rId15"/>
    <p:sldId id="1500" r:id="rId16"/>
    <p:sldId id="1477" r:id="rId17"/>
    <p:sldId id="1503" r:id="rId18"/>
    <p:sldId id="1502" r:id="rId19"/>
    <p:sldId id="1494" r:id="rId20"/>
    <p:sldId id="1507" r:id="rId21"/>
    <p:sldId id="1508" r:id="rId22"/>
    <p:sldId id="1505" r:id="rId23"/>
    <p:sldId id="1506" r:id="rId24"/>
    <p:sldId id="1648" r:id="rId25"/>
    <p:sldId id="1504" r:id="rId26"/>
    <p:sldId id="1642" r:id="rId27"/>
    <p:sldId id="1525" r:id="rId28"/>
    <p:sldId id="1509" r:id="rId29"/>
    <p:sldId id="1644" r:id="rId30"/>
    <p:sldId id="1661" r:id="rId31"/>
    <p:sldId id="1510" r:id="rId32"/>
    <p:sldId id="1513" r:id="rId33"/>
    <p:sldId id="1587" r:id="rId34"/>
    <p:sldId id="1662" r:id="rId35"/>
    <p:sldId id="1588" r:id="rId36"/>
    <p:sldId id="1514" r:id="rId37"/>
    <p:sldId id="1515" r:id="rId38"/>
    <p:sldId id="1665" r:id="rId39"/>
    <p:sldId id="1518" r:id="rId40"/>
    <p:sldId id="1519" r:id="rId41"/>
    <p:sldId id="1520" r:id="rId42"/>
    <p:sldId id="1521" r:id="rId43"/>
    <p:sldId id="1613" r:id="rId44"/>
    <p:sldId id="1527" r:id="rId45"/>
    <p:sldId id="1529" r:id="rId46"/>
    <p:sldId id="1530" r:id="rId47"/>
    <p:sldId id="1531" r:id="rId48"/>
    <p:sldId id="1528" r:id="rId49"/>
    <p:sldId id="1533" r:id="rId50"/>
    <p:sldId id="1539" r:id="rId51"/>
    <p:sldId id="1540" r:id="rId52"/>
    <p:sldId id="1541" r:id="rId53"/>
    <p:sldId id="1538" r:id="rId54"/>
    <p:sldId id="1542" r:id="rId55"/>
    <p:sldId id="1543" r:id="rId56"/>
    <p:sldId id="1544" r:id="rId57"/>
    <p:sldId id="1545" r:id="rId58"/>
    <p:sldId id="1548" r:id="rId59"/>
    <p:sldId id="1550" r:id="rId60"/>
    <p:sldId id="1549" r:id="rId61"/>
    <p:sldId id="1553" r:id="rId62"/>
    <p:sldId id="1551" r:id="rId63"/>
    <p:sldId id="1552" r:id="rId64"/>
    <p:sldId id="1554" r:id="rId65"/>
    <p:sldId id="1546" r:id="rId66"/>
    <p:sldId id="1668" r:id="rId67"/>
    <p:sldId id="1556" r:id="rId68"/>
    <p:sldId id="1557" r:id="rId69"/>
    <p:sldId id="1558" r:id="rId70"/>
    <p:sldId id="1663" r:id="rId71"/>
    <p:sldId id="1559" r:id="rId72"/>
    <p:sldId id="1560" r:id="rId73"/>
    <p:sldId id="1562" r:id="rId74"/>
    <p:sldId id="1564" r:id="rId75"/>
    <p:sldId id="1565" r:id="rId76"/>
    <p:sldId id="1566" r:id="rId77"/>
    <p:sldId id="1670" r:id="rId78"/>
    <p:sldId id="1567" r:id="rId79"/>
    <p:sldId id="1568" r:id="rId80"/>
    <p:sldId id="1569" r:id="rId81"/>
    <p:sldId id="1570" r:id="rId82"/>
    <p:sldId id="1571" r:id="rId83"/>
    <p:sldId id="1572" r:id="rId84"/>
    <p:sldId id="1583" r:id="rId85"/>
    <p:sldId id="1622" r:id="rId86"/>
    <p:sldId id="1666" r:id="rId87"/>
    <p:sldId id="1623" r:id="rId88"/>
    <p:sldId id="1667" r:id="rId89"/>
    <p:sldId id="1672" r:id="rId90"/>
    <p:sldId id="1574" r:id="rId91"/>
    <p:sldId id="1575" r:id="rId92"/>
    <p:sldId id="1577" r:id="rId93"/>
    <p:sldId id="1578" r:id="rId94"/>
    <p:sldId id="1584" r:id="rId95"/>
    <p:sldId id="1671" r:id="rId96"/>
    <p:sldId id="1586" r:id="rId97"/>
    <p:sldId id="1591" r:id="rId98"/>
    <p:sldId id="1589" r:id="rId99"/>
    <p:sldId id="1590" r:id="rId100"/>
    <p:sldId id="1593" r:id="rId101"/>
    <p:sldId id="1592" r:id="rId102"/>
    <p:sldId id="1594" r:id="rId103"/>
    <p:sldId id="1596" r:id="rId104"/>
    <p:sldId id="1595" r:id="rId105"/>
    <p:sldId id="1597" r:id="rId106"/>
    <p:sldId id="1599" r:id="rId107"/>
    <p:sldId id="1600" r:id="rId108"/>
    <p:sldId id="1601" r:id="rId109"/>
    <p:sldId id="1602" r:id="rId110"/>
    <p:sldId id="1649" r:id="rId111"/>
    <p:sldId id="1603" r:id="rId112"/>
    <p:sldId id="1604" r:id="rId113"/>
    <p:sldId id="1605" r:id="rId114"/>
    <p:sldId id="1606" r:id="rId115"/>
    <p:sldId id="1650" r:id="rId116"/>
    <p:sldId id="1607" r:id="rId117"/>
    <p:sldId id="1609" r:id="rId118"/>
    <p:sldId id="1598" r:id="rId119"/>
    <p:sldId id="1610" r:id="rId120"/>
    <p:sldId id="1618" r:id="rId121"/>
    <p:sldId id="1611" r:id="rId122"/>
    <p:sldId id="1614" r:id="rId123"/>
    <p:sldId id="1615" r:id="rId124"/>
    <p:sldId id="1616" r:id="rId125"/>
    <p:sldId id="1647" r:id="rId126"/>
    <p:sldId id="1617" r:id="rId127"/>
    <p:sldId id="1620" r:id="rId128"/>
    <p:sldId id="1621" r:id="rId129"/>
    <p:sldId id="1612" r:id="rId130"/>
    <p:sldId id="1624" r:id="rId131"/>
    <p:sldId id="1625" r:id="rId132"/>
    <p:sldId id="1626" r:id="rId133"/>
    <p:sldId id="1627" r:id="rId134"/>
    <p:sldId id="1629" r:id="rId135"/>
    <p:sldId id="1630" r:id="rId136"/>
    <p:sldId id="1628" r:id="rId137"/>
    <p:sldId id="1633" r:id="rId138"/>
    <p:sldId id="1637" r:id="rId139"/>
    <p:sldId id="1645" r:id="rId140"/>
    <p:sldId id="1651" r:id="rId141"/>
    <p:sldId id="1653" r:id="rId142"/>
    <p:sldId id="1638" r:id="rId143"/>
    <p:sldId id="1640" r:id="rId144"/>
    <p:sldId id="1641" r:id="rId145"/>
    <p:sldId id="1471" r:id="rId146"/>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9900"/>
    <a:srgbClr val="660066"/>
    <a:srgbClr val="996633"/>
    <a:srgbClr val="996600"/>
    <a:srgbClr val="0022CC"/>
    <a:srgbClr val="BAD80A"/>
    <a:srgbClr val="111111"/>
    <a:srgbClr val="00BCF2"/>
    <a:srgbClr val="FFFFFF"/>
    <a:srgbClr val="00827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488" autoAdjust="0"/>
    <p:restoredTop sz="94187" autoAdjust="0"/>
  </p:normalViewPr>
  <p:slideViewPr>
    <p:cSldViewPr>
      <p:cViewPr varScale="1">
        <p:scale>
          <a:sx n="59" d="100"/>
          <a:sy n="59" d="100"/>
        </p:scale>
        <p:origin x="112" y="45"/>
      </p:cViewPr>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0"/>
    </p:cViewPr>
  </p:sorterViewPr>
  <p:notesViewPr>
    <p:cSldViewPr showGuides="1">
      <p:cViewPr varScale="1">
        <p:scale>
          <a:sx n="52" d="100"/>
          <a:sy n="52" d="100"/>
        </p:scale>
        <p:origin x="2946" y="72"/>
      </p:cViewPr>
      <p:guideLst>
        <p:guide orient="horz" pos="2880"/>
        <p:guide pos="2160"/>
      </p:guideLst>
    </p:cSldViewPr>
  </p:notesViewPr>
  <p:gridSpacing cx="91439" cy="91439"/>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117" Type="http://schemas.openxmlformats.org/officeDocument/2006/relationships/slide" Target="slides/slide112.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slide" Target="slides/slide79.xml"/><Relationship Id="rId89" Type="http://schemas.openxmlformats.org/officeDocument/2006/relationships/slide" Target="slides/slide84.xml"/><Relationship Id="rId112" Type="http://schemas.openxmlformats.org/officeDocument/2006/relationships/slide" Target="slides/slide107.xml"/><Relationship Id="rId133" Type="http://schemas.openxmlformats.org/officeDocument/2006/relationships/slide" Target="slides/slide128.xml"/><Relationship Id="rId138" Type="http://schemas.openxmlformats.org/officeDocument/2006/relationships/slide" Target="slides/slide133.xml"/><Relationship Id="rId16" Type="http://schemas.openxmlformats.org/officeDocument/2006/relationships/slide" Target="slides/slide11.xml"/><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102" Type="http://schemas.openxmlformats.org/officeDocument/2006/relationships/slide" Target="slides/slide97.xml"/><Relationship Id="rId123" Type="http://schemas.openxmlformats.org/officeDocument/2006/relationships/slide" Target="slides/slide118.xml"/><Relationship Id="rId128" Type="http://schemas.openxmlformats.org/officeDocument/2006/relationships/slide" Target="slides/slide123.xml"/><Relationship Id="rId144" Type="http://schemas.openxmlformats.org/officeDocument/2006/relationships/slide" Target="slides/slide139.xml"/><Relationship Id="rId149" Type="http://schemas.openxmlformats.org/officeDocument/2006/relationships/commentAuthors" Target="commentAuthors.xml"/><Relationship Id="rId5" Type="http://schemas.openxmlformats.org/officeDocument/2006/relationships/slideMaster" Target="slideMasters/slideMaster2.xml"/><Relationship Id="rId90" Type="http://schemas.openxmlformats.org/officeDocument/2006/relationships/slide" Target="slides/slide85.xml"/><Relationship Id="rId95" Type="http://schemas.openxmlformats.org/officeDocument/2006/relationships/slide" Target="slides/slide90.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113" Type="http://schemas.openxmlformats.org/officeDocument/2006/relationships/slide" Target="slides/slide108.xml"/><Relationship Id="rId118" Type="http://schemas.openxmlformats.org/officeDocument/2006/relationships/slide" Target="slides/slide113.xml"/><Relationship Id="rId134" Type="http://schemas.openxmlformats.org/officeDocument/2006/relationships/slide" Target="slides/slide129.xml"/><Relationship Id="rId139" Type="http://schemas.openxmlformats.org/officeDocument/2006/relationships/slide" Target="slides/slide134.xml"/><Relationship Id="rId80" Type="http://schemas.openxmlformats.org/officeDocument/2006/relationships/slide" Target="slides/slide75.xml"/><Relationship Id="rId85" Type="http://schemas.openxmlformats.org/officeDocument/2006/relationships/slide" Target="slides/slide80.xml"/><Relationship Id="rId150" Type="http://schemas.openxmlformats.org/officeDocument/2006/relationships/presProps" Target="presProps.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103" Type="http://schemas.openxmlformats.org/officeDocument/2006/relationships/slide" Target="slides/slide98.xml"/><Relationship Id="rId108" Type="http://schemas.openxmlformats.org/officeDocument/2006/relationships/slide" Target="slides/slide103.xml"/><Relationship Id="rId116" Type="http://schemas.openxmlformats.org/officeDocument/2006/relationships/slide" Target="slides/slide111.xml"/><Relationship Id="rId124" Type="http://schemas.openxmlformats.org/officeDocument/2006/relationships/slide" Target="slides/slide119.xml"/><Relationship Id="rId129" Type="http://schemas.openxmlformats.org/officeDocument/2006/relationships/slide" Target="slides/slide124.xml"/><Relationship Id="rId137" Type="http://schemas.openxmlformats.org/officeDocument/2006/relationships/slide" Target="slides/slide13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83" Type="http://schemas.openxmlformats.org/officeDocument/2006/relationships/slide" Target="slides/slide78.xml"/><Relationship Id="rId88" Type="http://schemas.openxmlformats.org/officeDocument/2006/relationships/slide" Target="slides/slide83.xml"/><Relationship Id="rId91" Type="http://schemas.openxmlformats.org/officeDocument/2006/relationships/slide" Target="slides/slide86.xml"/><Relationship Id="rId96" Type="http://schemas.openxmlformats.org/officeDocument/2006/relationships/slide" Target="slides/slide91.xml"/><Relationship Id="rId111" Type="http://schemas.openxmlformats.org/officeDocument/2006/relationships/slide" Target="slides/slide106.xml"/><Relationship Id="rId132" Type="http://schemas.openxmlformats.org/officeDocument/2006/relationships/slide" Target="slides/slide127.xml"/><Relationship Id="rId140" Type="http://schemas.openxmlformats.org/officeDocument/2006/relationships/slide" Target="slides/slide135.xml"/><Relationship Id="rId145" Type="http://schemas.openxmlformats.org/officeDocument/2006/relationships/slide" Target="slides/slide140.xml"/><Relationship Id="rId153"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6" Type="http://schemas.openxmlformats.org/officeDocument/2006/relationships/slide" Target="slides/slide101.xml"/><Relationship Id="rId114" Type="http://schemas.openxmlformats.org/officeDocument/2006/relationships/slide" Target="slides/slide109.xml"/><Relationship Id="rId119" Type="http://schemas.openxmlformats.org/officeDocument/2006/relationships/slide" Target="slides/slide114.xml"/><Relationship Id="rId127" Type="http://schemas.openxmlformats.org/officeDocument/2006/relationships/slide" Target="slides/slide12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slide" Target="slides/slide81.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122" Type="http://schemas.openxmlformats.org/officeDocument/2006/relationships/slide" Target="slides/slide117.xml"/><Relationship Id="rId130" Type="http://schemas.openxmlformats.org/officeDocument/2006/relationships/slide" Target="slides/slide125.xml"/><Relationship Id="rId135" Type="http://schemas.openxmlformats.org/officeDocument/2006/relationships/slide" Target="slides/slide130.xml"/><Relationship Id="rId143" Type="http://schemas.openxmlformats.org/officeDocument/2006/relationships/slide" Target="slides/slide138.xml"/><Relationship Id="rId148" Type="http://schemas.openxmlformats.org/officeDocument/2006/relationships/handoutMaster" Target="handoutMasters/handoutMaster1.xml"/><Relationship Id="rId15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slide" Target="slides/slide10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120" Type="http://schemas.openxmlformats.org/officeDocument/2006/relationships/slide" Target="slides/slide115.xml"/><Relationship Id="rId125" Type="http://schemas.openxmlformats.org/officeDocument/2006/relationships/slide" Target="slides/slide120.xml"/><Relationship Id="rId141" Type="http://schemas.openxmlformats.org/officeDocument/2006/relationships/slide" Target="slides/slide136.xml"/><Relationship Id="rId146" Type="http://schemas.openxmlformats.org/officeDocument/2006/relationships/slide" Target="slides/slide141.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15" Type="http://schemas.openxmlformats.org/officeDocument/2006/relationships/slide" Target="slides/slide110.xml"/><Relationship Id="rId131" Type="http://schemas.openxmlformats.org/officeDocument/2006/relationships/slide" Target="slides/slide126.xml"/><Relationship Id="rId136" Type="http://schemas.openxmlformats.org/officeDocument/2006/relationships/slide" Target="slides/slide131.xml"/><Relationship Id="rId61" Type="http://schemas.openxmlformats.org/officeDocument/2006/relationships/slide" Target="slides/slide56.xml"/><Relationship Id="rId82" Type="http://schemas.openxmlformats.org/officeDocument/2006/relationships/slide" Target="slides/slide77.xml"/><Relationship Id="rId152" Type="http://schemas.openxmlformats.org/officeDocument/2006/relationships/theme" Target="theme/theme1.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126" Type="http://schemas.openxmlformats.org/officeDocument/2006/relationships/slide" Target="slides/slide121.xml"/><Relationship Id="rId147" Type="http://schemas.openxmlformats.org/officeDocument/2006/relationships/notesMaster" Target="notesMasters/notesMaster1.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121" Type="http://schemas.openxmlformats.org/officeDocument/2006/relationships/slide" Target="slides/slide116.xml"/><Relationship Id="rId142" Type="http://schemas.openxmlformats.org/officeDocument/2006/relationships/slide" Target="slides/slide137.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r>
              <a:rPr lang="en-US" dirty="0"/>
              <a:t>S4 Solutions Specialist Summit</a:t>
            </a:r>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5/19/2017 4:37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a:t>S4 Solutions Specialist Summit</a:t>
            </a:r>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EEC551-8CDA-4EB6-89BB-2A86C9F091C8}" type="datetime8">
              <a:rPr lang="en-US" smtClean="0"/>
              <a:t>5/18/2017 4:50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CA" sz="1200" dirty="0">
              <a:solidFill>
                <a:srgbClr val="1E1E1E"/>
              </a:solidFill>
            </a:endParaRPr>
          </a:p>
        </p:txBody>
      </p:sp>
      <p:sp>
        <p:nvSpPr>
          <p:cNvPr id="4" name="Footer Placeholder 3"/>
          <p:cNvSpPr>
            <a:spLocks noGrp="1"/>
          </p:cNvSpPr>
          <p:nvPr>
            <p:ph type="ftr" sz="quarter" idx="10"/>
          </p:nvPr>
        </p:nvSpPr>
        <p:spPr/>
        <p:txBody>
          <a:bodyPr/>
          <a:lstStyle/>
          <a:p>
            <a:pPr marL="0" marR="0" lvl="0" indent="0" defTabSz="922783" eaLnBrk="0" fontAlgn="auto" latinLnBrk="0" hangingPunct="0">
              <a:lnSpc>
                <a:spcPct val="100000"/>
              </a:lnSpc>
              <a:spcBef>
                <a:spcPts val="0"/>
              </a:spcBef>
              <a:spcAft>
                <a:spcPts val="0"/>
              </a:spcAft>
              <a:buClrTx/>
              <a:buSzTx/>
              <a:buFontTx/>
              <a:buNone/>
              <a:tabLst/>
              <a:defRPr/>
            </a:pP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6" name="Slide Number Placeholder 5"/>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10715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endParaRPr lang="en-US" dirty="0"/>
          </a:p>
        </p:txBody>
      </p:sp>
      <p:sp>
        <p:nvSpPr>
          <p:cNvPr id="7" name="Slide Number Placeholder 6"/>
          <p:cNvSpPr>
            <a:spLocks noGrp="1"/>
          </p:cNvSpPr>
          <p:nvPr>
            <p:ph type="sldNum" sz="quarter" idx="13"/>
          </p:nvPr>
        </p:nvSpPr>
        <p:spPr/>
        <p:txBody>
          <a:bodyPr/>
          <a:lstStyle/>
          <a:p>
            <a:endParaRPr lang="en-US" dirty="0"/>
          </a:p>
        </p:txBody>
      </p:sp>
    </p:spTree>
    <p:extLst>
      <p:ext uri="{BB962C8B-B14F-4D97-AF65-F5344CB8AC3E}">
        <p14:creationId xmlns:p14="http://schemas.microsoft.com/office/powerpoint/2010/main" val="40181683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6" name="Date Placeholder 5"/>
          <p:cNvSpPr>
            <a:spLocks noGrp="1"/>
          </p:cNvSpPr>
          <p:nvPr>
            <p:ph type="dt" idx="12"/>
          </p:nvPr>
        </p:nvSpPr>
        <p:spPr/>
        <p:txBody>
          <a:bodyPr/>
          <a:lstStyle/>
          <a:p>
            <a:fld id="{54C8F01B-8E1F-493D-BC2F-99FDE0EBC3B9}" type="datetime8">
              <a:rPr lang="en-US" smtClean="0"/>
              <a:t>5/18/2017 4:50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dirty="0"/>
          </a:p>
        </p:txBody>
      </p:sp>
      <p:sp>
        <p:nvSpPr>
          <p:cNvPr id="8" name="Footer Placeholder 7"/>
          <p:cNvSpPr>
            <a:spLocks noGrp="1"/>
          </p:cNvSpPr>
          <p:nvPr>
            <p:ph type="ftr" sz="quarter" idx="1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0449084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endParaRPr lang="en-US" dirty="0"/>
          </a:p>
        </p:txBody>
      </p:sp>
      <p:sp>
        <p:nvSpPr>
          <p:cNvPr id="7" name="Slide Number Placeholder 6"/>
          <p:cNvSpPr>
            <a:spLocks noGrp="1"/>
          </p:cNvSpPr>
          <p:nvPr>
            <p:ph type="sldNum" sz="quarter" idx="13"/>
          </p:nvPr>
        </p:nvSpPr>
        <p:spPr/>
        <p:txBody>
          <a:bodyPr/>
          <a:lstStyle/>
          <a:p>
            <a:endParaRPr lang="en-US" dirty="0"/>
          </a:p>
        </p:txBody>
      </p:sp>
    </p:spTree>
    <p:extLst>
      <p:ext uri="{BB962C8B-B14F-4D97-AF65-F5344CB8AC3E}">
        <p14:creationId xmlns:p14="http://schemas.microsoft.com/office/powerpoint/2010/main" val="8019516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endParaRPr lang="en-US" dirty="0"/>
          </a:p>
        </p:txBody>
      </p:sp>
      <p:sp>
        <p:nvSpPr>
          <p:cNvPr id="7" name="Slide Number Placeholder 6"/>
          <p:cNvSpPr>
            <a:spLocks noGrp="1"/>
          </p:cNvSpPr>
          <p:nvPr>
            <p:ph type="sldNum" sz="quarter" idx="13"/>
          </p:nvPr>
        </p:nvSpPr>
        <p:spPr/>
        <p:txBody>
          <a:bodyPr/>
          <a:lstStyle/>
          <a:p>
            <a:endParaRPr lang="en-US" dirty="0"/>
          </a:p>
        </p:txBody>
      </p:sp>
    </p:spTree>
    <p:extLst>
      <p:ext uri="{BB962C8B-B14F-4D97-AF65-F5344CB8AC3E}">
        <p14:creationId xmlns:p14="http://schemas.microsoft.com/office/powerpoint/2010/main" val="10274196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6" name="Date Placeholder 5"/>
          <p:cNvSpPr>
            <a:spLocks noGrp="1"/>
          </p:cNvSpPr>
          <p:nvPr>
            <p:ph type="dt" idx="12"/>
          </p:nvPr>
        </p:nvSpPr>
        <p:spPr/>
        <p:txBody>
          <a:bodyPr/>
          <a:lstStyle/>
          <a:p>
            <a:fld id="{54C8F01B-8E1F-493D-BC2F-99FDE0EBC3B9}" type="datetime8">
              <a:rPr lang="en-US" smtClean="0"/>
              <a:t>5/18/2017 4:50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
        <p:nvSpPr>
          <p:cNvPr id="8" name="Footer Placeholder 7"/>
          <p:cNvSpPr>
            <a:spLocks noGrp="1"/>
          </p:cNvSpPr>
          <p:nvPr>
            <p:ph type="ftr" sz="quarter" idx="1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873769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endParaRPr lang="en-US" dirty="0"/>
          </a:p>
        </p:txBody>
      </p:sp>
      <p:sp>
        <p:nvSpPr>
          <p:cNvPr id="7" name="Slide Number Placeholder 6"/>
          <p:cNvSpPr>
            <a:spLocks noGrp="1"/>
          </p:cNvSpPr>
          <p:nvPr>
            <p:ph type="sldNum" sz="quarter" idx="13"/>
          </p:nvPr>
        </p:nvSpPr>
        <p:spPr/>
        <p:txBody>
          <a:bodyPr/>
          <a:lstStyle/>
          <a:p>
            <a:endParaRPr lang="en-US" dirty="0"/>
          </a:p>
        </p:txBody>
      </p:sp>
    </p:spTree>
    <p:extLst>
      <p:ext uri="{BB962C8B-B14F-4D97-AF65-F5344CB8AC3E}">
        <p14:creationId xmlns:p14="http://schemas.microsoft.com/office/powerpoint/2010/main" val="25486054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endParaRPr lang="en-US" dirty="0"/>
          </a:p>
        </p:txBody>
      </p:sp>
      <p:sp>
        <p:nvSpPr>
          <p:cNvPr id="7" name="Slide Number Placeholder 6"/>
          <p:cNvSpPr>
            <a:spLocks noGrp="1"/>
          </p:cNvSpPr>
          <p:nvPr>
            <p:ph type="sldNum" sz="quarter" idx="13"/>
          </p:nvPr>
        </p:nvSpPr>
        <p:spPr/>
        <p:txBody>
          <a:bodyPr/>
          <a:lstStyle/>
          <a:p>
            <a:endParaRPr lang="en-US" dirty="0"/>
          </a:p>
        </p:txBody>
      </p:sp>
    </p:spTree>
    <p:extLst>
      <p:ext uri="{BB962C8B-B14F-4D97-AF65-F5344CB8AC3E}">
        <p14:creationId xmlns:p14="http://schemas.microsoft.com/office/powerpoint/2010/main" val="30364138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endParaRPr lang="en-US" dirty="0"/>
          </a:p>
        </p:txBody>
      </p:sp>
      <p:sp>
        <p:nvSpPr>
          <p:cNvPr id="7" name="Slide Number Placeholder 6"/>
          <p:cNvSpPr>
            <a:spLocks noGrp="1"/>
          </p:cNvSpPr>
          <p:nvPr>
            <p:ph type="sldNum" sz="quarter" idx="13"/>
          </p:nvPr>
        </p:nvSpPr>
        <p:spPr/>
        <p:txBody>
          <a:bodyPr/>
          <a:lstStyle/>
          <a:p>
            <a:endParaRPr lang="en-US" dirty="0"/>
          </a:p>
        </p:txBody>
      </p:sp>
    </p:spTree>
    <p:extLst>
      <p:ext uri="{BB962C8B-B14F-4D97-AF65-F5344CB8AC3E}">
        <p14:creationId xmlns:p14="http://schemas.microsoft.com/office/powerpoint/2010/main" val="25452559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endParaRPr lang="en-US" dirty="0"/>
          </a:p>
        </p:txBody>
      </p:sp>
      <p:sp>
        <p:nvSpPr>
          <p:cNvPr id="7" name="Slide Number Placeholder 6"/>
          <p:cNvSpPr>
            <a:spLocks noGrp="1"/>
          </p:cNvSpPr>
          <p:nvPr>
            <p:ph type="sldNum" sz="quarter" idx="13"/>
          </p:nvPr>
        </p:nvSpPr>
        <p:spPr/>
        <p:txBody>
          <a:bodyPr/>
          <a:lstStyle/>
          <a:p>
            <a:endParaRPr lang="en-US" dirty="0"/>
          </a:p>
        </p:txBody>
      </p:sp>
    </p:spTree>
    <p:extLst>
      <p:ext uri="{BB962C8B-B14F-4D97-AF65-F5344CB8AC3E}">
        <p14:creationId xmlns:p14="http://schemas.microsoft.com/office/powerpoint/2010/main" val="5896705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endParaRPr lang="en-US" dirty="0"/>
          </a:p>
        </p:txBody>
      </p:sp>
      <p:sp>
        <p:nvSpPr>
          <p:cNvPr id="7" name="Slide Number Placeholder 6"/>
          <p:cNvSpPr>
            <a:spLocks noGrp="1"/>
          </p:cNvSpPr>
          <p:nvPr>
            <p:ph type="sldNum" sz="quarter" idx="13"/>
          </p:nvPr>
        </p:nvSpPr>
        <p:spPr/>
        <p:txBody>
          <a:bodyPr/>
          <a:lstStyle/>
          <a:p>
            <a:endParaRPr lang="en-US" dirty="0"/>
          </a:p>
        </p:txBody>
      </p:sp>
    </p:spTree>
    <p:extLst>
      <p:ext uri="{BB962C8B-B14F-4D97-AF65-F5344CB8AC3E}">
        <p14:creationId xmlns:p14="http://schemas.microsoft.com/office/powerpoint/2010/main" val="40062179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endParaRPr lang="en-US" dirty="0"/>
          </a:p>
        </p:txBody>
      </p:sp>
      <p:sp>
        <p:nvSpPr>
          <p:cNvPr id="7" name="Slide Number Placeholder 6"/>
          <p:cNvSpPr>
            <a:spLocks noGrp="1"/>
          </p:cNvSpPr>
          <p:nvPr>
            <p:ph type="sldNum" sz="quarter" idx="13"/>
          </p:nvPr>
        </p:nvSpPr>
        <p:spPr/>
        <p:txBody>
          <a:bodyPr/>
          <a:lstStyle/>
          <a:p>
            <a:endParaRPr lang="en-US" dirty="0"/>
          </a:p>
        </p:txBody>
      </p:sp>
    </p:spTree>
    <p:extLst>
      <p:ext uri="{BB962C8B-B14F-4D97-AF65-F5344CB8AC3E}">
        <p14:creationId xmlns:p14="http://schemas.microsoft.com/office/powerpoint/2010/main" val="42638117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endParaRPr lang="en-US" dirty="0"/>
          </a:p>
        </p:txBody>
      </p:sp>
      <p:sp>
        <p:nvSpPr>
          <p:cNvPr id="7" name="Slide Number Placeholder 6"/>
          <p:cNvSpPr>
            <a:spLocks noGrp="1"/>
          </p:cNvSpPr>
          <p:nvPr>
            <p:ph type="sldNum" sz="quarter" idx="13"/>
          </p:nvPr>
        </p:nvSpPr>
        <p:spPr/>
        <p:txBody>
          <a:bodyPr/>
          <a:lstStyle/>
          <a:p>
            <a:endParaRPr lang="en-US" dirty="0"/>
          </a:p>
        </p:txBody>
      </p:sp>
    </p:spTree>
    <p:extLst>
      <p:ext uri="{BB962C8B-B14F-4D97-AF65-F5344CB8AC3E}">
        <p14:creationId xmlns:p14="http://schemas.microsoft.com/office/powerpoint/2010/main" val="13992190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amp;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7746697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50-50 Right Photo Layou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83263" y="296897"/>
            <a:ext cx="3566121" cy="960263"/>
          </a:xfrm>
        </p:spPr>
        <p:txBody>
          <a:bodyPr wrap="square">
            <a:spAutoFit/>
          </a:bodyPr>
          <a:lstStyle>
            <a:lvl1pPr>
              <a:defRPr sz="2800" baseline="0">
                <a:gradFill>
                  <a:gsLst>
                    <a:gs pos="1250">
                      <a:schemeClr val="tx1"/>
                    </a:gs>
                    <a:gs pos="100000">
                      <a:schemeClr val="tx1"/>
                    </a:gs>
                  </a:gsLst>
                  <a:lin ang="5400000" scaled="0"/>
                </a:gradFill>
              </a:defRPr>
            </a:lvl1pPr>
          </a:lstStyle>
          <a:p>
            <a:r>
              <a:rPr lang="en-US" dirty="0"/>
              <a:t>Screenshot layout for instructions</a:t>
            </a:r>
          </a:p>
        </p:txBody>
      </p:sp>
      <p:sp>
        <p:nvSpPr>
          <p:cNvPr id="5" name="Picture Placeholder 4"/>
          <p:cNvSpPr>
            <a:spLocks noGrp="1"/>
          </p:cNvSpPr>
          <p:nvPr>
            <p:ph type="pic" sz="quarter" idx="10"/>
          </p:nvPr>
        </p:nvSpPr>
        <p:spPr bwMode="ltGray">
          <a:xfrm>
            <a:off x="3933275" y="0"/>
            <a:ext cx="850320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
        <p:nvSpPr>
          <p:cNvPr id="13" name="Content Placeholder 12"/>
          <p:cNvSpPr>
            <a:spLocks noGrp="1"/>
          </p:cNvSpPr>
          <p:nvPr>
            <p:ph sz="quarter" idx="11"/>
          </p:nvPr>
        </p:nvSpPr>
        <p:spPr>
          <a:xfrm>
            <a:off x="183263" y="1394165"/>
            <a:ext cx="3566121" cy="5303462"/>
          </a:xfrm>
        </p:spPr>
        <p:txBody>
          <a:bodyPr/>
          <a:lstStyle>
            <a:lvl1pPr>
              <a:defRPr sz="2000">
                <a:latin typeface="+mn-lt"/>
              </a:defRPr>
            </a:lvl1pPr>
            <a:lvl2pPr>
              <a:defRPr sz="1800">
                <a:latin typeface="+mn-lt"/>
              </a:defRPr>
            </a:lvl2pPr>
            <a:lvl3pPr>
              <a:defRPr sz="1600">
                <a:latin typeface="+mn-lt"/>
              </a:defRPr>
            </a:lvl3pPr>
            <a:lvl4pPr>
              <a:defRPr sz="1400">
                <a:latin typeface="+mn-lt"/>
              </a:defRPr>
            </a:lvl4pPr>
            <a:lvl5pPr>
              <a:defRPr sz="1400">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39543724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51889351"/>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1_Title &amp;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25791213"/>
      </p:ext>
    </p:extLst>
  </p:cSld>
  <p:clrMapOvr>
    <a:overrideClrMapping bg1="dk1" tx1="lt1" bg2="dk2" tx2="lt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5.xml"/><Relationship Id="rId1"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5" cstate="hqprint">
            <a:extLst>
              <a:ext uri="{28A0092B-C50C-407E-A947-70E740481C1C}">
                <a14:useLocalDpi xmlns:a14="http://schemas.microsoft.com/office/drawing/2010/main"/>
              </a:ext>
            </a:extLst>
          </a:blip>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3588427678"/>
      </p:ext>
    </p:extLst>
  </p:cSld>
  <p:clrMap bg1="dk1" tx1="lt1" bg2="dk2" tx2="lt2" accent1="accent1" accent2="accent2" accent3="accent3" accent4="accent4" accent5="accent5" accent6="accent6" hlink="hlink" folHlink="folHlink"/>
  <p:sldLayoutIdLst>
    <p:sldLayoutId id="2147484240" r:id="rId1"/>
    <p:sldLayoutId id="2147484693" r:id="rId2"/>
    <p:sldLayoutId id="2147484692" r:id="rId3"/>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2" y="296902"/>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1" y="1212854"/>
            <a:ext cx="11887198" cy="2228302"/>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2"/>
          <p:cNvSpPr>
            <a:spLocks noGrp="1"/>
          </p:cNvSpPr>
          <p:nvPr>
            <p:ph type="ftr" sz="quarter" idx="3"/>
          </p:nvPr>
        </p:nvSpPr>
        <p:spPr>
          <a:xfrm>
            <a:off x="274640" y="6689365"/>
            <a:ext cx="3937000" cy="137160"/>
          </a:xfrm>
          <a:prstGeom prst="rect">
            <a:avLst/>
          </a:prstGeom>
        </p:spPr>
        <p:txBody>
          <a:bodyPr vert="horz" lIns="0" tIns="0" rIns="91440" bIns="0" rtlCol="0" anchor="ctr"/>
          <a:lstStyle>
            <a:lvl1pPr marL="0" algn="l" defTabSz="932594" rtl="0" eaLnBrk="1" latinLnBrk="0" hangingPunct="1">
              <a:defRPr lang="en-US" sz="900" kern="1200">
                <a:gradFill>
                  <a:gsLst>
                    <a:gs pos="2239">
                      <a:schemeClr val="tx1"/>
                    </a:gs>
                    <a:gs pos="11940">
                      <a:schemeClr val="tx1"/>
                    </a:gs>
                  </a:gsLst>
                  <a:lin ang="5400000" scaled="0"/>
                </a:gradFill>
                <a:latin typeface="+mn-lt"/>
                <a:ea typeface="+mn-ea"/>
                <a:cs typeface="+mn-cs"/>
              </a:defRPr>
            </a:lvl1pPr>
          </a:lstStyle>
          <a:p>
            <a:r>
              <a:rPr lang="en-US" dirty="0"/>
              <a:t>Microsoft Confidential</a:t>
            </a:r>
          </a:p>
        </p:txBody>
      </p:sp>
      <p:sp>
        <p:nvSpPr>
          <p:cNvPr id="6" name="Slide Number Placeholder 4"/>
          <p:cNvSpPr>
            <a:spLocks noGrp="1"/>
          </p:cNvSpPr>
          <p:nvPr>
            <p:ph type="sldNum" sz="quarter" idx="4"/>
          </p:nvPr>
        </p:nvSpPr>
        <p:spPr>
          <a:xfrm>
            <a:off x="11595103" y="6689365"/>
            <a:ext cx="566737" cy="137160"/>
          </a:xfrm>
          <a:prstGeom prst="rect">
            <a:avLst/>
          </a:prstGeom>
        </p:spPr>
        <p:txBody>
          <a:bodyPr vert="horz" lIns="91440" tIns="0" rIns="0" bIns="0" rtlCol="0" anchor="ctr"/>
          <a:lstStyle>
            <a:lvl1pPr algn="r">
              <a:defRPr lang="en-US" sz="900" b="0" kern="1200" smtClean="0">
                <a:gradFill>
                  <a:gsLst>
                    <a:gs pos="2239">
                      <a:schemeClr val="tx1"/>
                    </a:gs>
                    <a:gs pos="11940">
                      <a:schemeClr val="tx1"/>
                    </a:gs>
                  </a:gsLst>
                  <a:lin ang="5400000" scaled="0"/>
                </a:gradFill>
                <a:latin typeface="+mn-lt"/>
                <a:ea typeface="+mn-ea"/>
                <a:cs typeface="+mn-cs"/>
              </a:defRPr>
            </a:lvl1pPr>
          </a:lstStyle>
          <a:p>
            <a:fld id="{27258FFF-F925-446B-8502-81C933981705}" type="slidenum">
              <a:rPr lang="en-US" smtClean="0"/>
              <a:pPr/>
              <a:t>‹#›</a:t>
            </a:fld>
            <a:endParaRPr lang="en-US" dirty="0"/>
          </a:p>
        </p:txBody>
      </p:sp>
    </p:spTree>
    <p:extLst>
      <p:ext uri="{BB962C8B-B14F-4D97-AF65-F5344CB8AC3E}">
        <p14:creationId xmlns:p14="http://schemas.microsoft.com/office/powerpoint/2010/main" val="3262871451"/>
      </p:ext>
    </p:extLst>
  </p:cSld>
  <p:clrMap bg1="lt1" tx1="dk1" bg2="lt2" tx2="dk2" accent1="accent1" accent2="accent2" accent3="accent3" accent4="accent4" accent5="accent5" accent6="accent6" hlink="hlink" folHlink="folHlink"/>
  <p:sldLayoutIdLst>
    <p:sldLayoutId id="2147484691" r:id="rId1"/>
    <p:sldLayoutId id="2147484694" r:id="rId2"/>
  </p:sldLayoutIdLst>
  <p:transition>
    <p:fade/>
  </p:transition>
  <p:hf sldNum="0" hdr="0" dt="0"/>
  <p:txStyles>
    <p:titleStyle>
      <a:lvl1pPr algn="l" defTabSz="932594" rtl="0" eaLnBrk="1" latinLnBrk="0" hangingPunct="1">
        <a:lnSpc>
          <a:spcPct val="90000"/>
        </a:lnSpc>
        <a:spcBef>
          <a:spcPct val="0"/>
        </a:spcBef>
        <a:buNone/>
        <a:defRPr lang="en-US" sz="5399" b="0" kern="1200" cap="none" spc="-10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46" marR="0" indent="-342846" algn="l" defTabSz="932594"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108" marR="0" indent="-241262" algn="l" defTabSz="93259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73" marR="0" indent="-228564" algn="l" defTabSz="93259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537" marR="0" indent="-228564" algn="l" defTabSz="93259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101" marR="0" indent="-228564" algn="l" defTabSz="93259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4633"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932"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229"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528"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94" rtl="0" eaLnBrk="1" latinLnBrk="0" hangingPunct="1">
        <a:defRPr sz="1800" kern="1200">
          <a:solidFill>
            <a:schemeClr val="tx1"/>
          </a:solidFill>
          <a:latin typeface="+mn-lt"/>
          <a:ea typeface="+mn-ea"/>
          <a:cs typeface="+mn-cs"/>
        </a:defRPr>
      </a:lvl1pPr>
      <a:lvl2pPr marL="466298" algn="l" defTabSz="932594" rtl="0" eaLnBrk="1" latinLnBrk="0" hangingPunct="1">
        <a:defRPr sz="1800" kern="1200">
          <a:solidFill>
            <a:schemeClr val="tx1"/>
          </a:solidFill>
          <a:latin typeface="+mn-lt"/>
          <a:ea typeface="+mn-ea"/>
          <a:cs typeface="+mn-cs"/>
        </a:defRPr>
      </a:lvl2pPr>
      <a:lvl3pPr marL="932594" algn="l" defTabSz="932594" rtl="0" eaLnBrk="1" latinLnBrk="0" hangingPunct="1">
        <a:defRPr sz="1800" kern="1200">
          <a:solidFill>
            <a:schemeClr val="tx1"/>
          </a:solidFill>
          <a:latin typeface="+mn-lt"/>
          <a:ea typeface="+mn-ea"/>
          <a:cs typeface="+mn-cs"/>
        </a:defRPr>
      </a:lvl3pPr>
      <a:lvl4pPr marL="1398892" algn="l" defTabSz="932594" rtl="0" eaLnBrk="1" latinLnBrk="0" hangingPunct="1">
        <a:defRPr sz="1800" kern="1200">
          <a:solidFill>
            <a:schemeClr val="tx1"/>
          </a:solidFill>
          <a:latin typeface="+mn-lt"/>
          <a:ea typeface="+mn-ea"/>
          <a:cs typeface="+mn-cs"/>
        </a:defRPr>
      </a:lvl4pPr>
      <a:lvl5pPr marL="1865188" algn="l" defTabSz="932594" rtl="0" eaLnBrk="1" latinLnBrk="0" hangingPunct="1">
        <a:defRPr sz="1800" kern="1200">
          <a:solidFill>
            <a:schemeClr val="tx1"/>
          </a:solidFill>
          <a:latin typeface="+mn-lt"/>
          <a:ea typeface="+mn-ea"/>
          <a:cs typeface="+mn-cs"/>
        </a:defRPr>
      </a:lvl5pPr>
      <a:lvl6pPr marL="2331487" algn="l" defTabSz="932594" rtl="0" eaLnBrk="1" latinLnBrk="0" hangingPunct="1">
        <a:defRPr sz="1800" kern="1200">
          <a:solidFill>
            <a:schemeClr val="tx1"/>
          </a:solidFill>
          <a:latin typeface="+mn-lt"/>
          <a:ea typeface="+mn-ea"/>
          <a:cs typeface="+mn-cs"/>
        </a:defRPr>
      </a:lvl6pPr>
      <a:lvl7pPr marL="2797783" algn="l" defTabSz="932594" rtl="0" eaLnBrk="1" latinLnBrk="0" hangingPunct="1">
        <a:defRPr sz="1800" kern="1200">
          <a:solidFill>
            <a:schemeClr val="tx1"/>
          </a:solidFill>
          <a:latin typeface="+mn-lt"/>
          <a:ea typeface="+mn-ea"/>
          <a:cs typeface="+mn-cs"/>
        </a:defRPr>
      </a:lvl7pPr>
      <a:lvl8pPr marL="3264080" algn="l" defTabSz="932594" rtl="0" eaLnBrk="1" latinLnBrk="0" hangingPunct="1">
        <a:defRPr sz="1800" kern="1200">
          <a:solidFill>
            <a:schemeClr val="tx1"/>
          </a:solidFill>
          <a:latin typeface="+mn-lt"/>
          <a:ea typeface="+mn-ea"/>
          <a:cs typeface="+mn-cs"/>
        </a:defRPr>
      </a:lvl8pPr>
      <a:lvl9pPr marL="3730379" algn="l" defTabSz="932594"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4">
          <p15:clr>
            <a:srgbClr val="A4A3A4"/>
          </p15:clr>
        </p15:guide>
        <p15:guide id="17" pos="4780">
          <p15:clr>
            <a:srgbClr val="A4A3A4"/>
          </p15:clr>
        </p15:guide>
        <p15:guide id="18" pos="5356">
          <p15:clr>
            <a:srgbClr val="A4A3A4"/>
          </p15:clr>
        </p15:guide>
        <p15:guide id="19" pos="5932">
          <p15:clr>
            <a:srgbClr val="A4A3A4"/>
          </p15:clr>
        </p15:guide>
        <p15:guide id="20" pos="6508">
          <p15:clr>
            <a:srgbClr val="A4A3A4"/>
          </p15:clr>
        </p15:guide>
        <p15:guide id="21" pos="7084">
          <p15:clr>
            <a:srgbClr val="A4A3A4"/>
          </p15:clr>
        </p15:guide>
        <p15:guide id="22" pos="7660">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3" Type="http://schemas.openxmlformats.org/officeDocument/2006/relationships/image" Target="../media/image96.tmp"/><Relationship Id="rId2" Type="http://schemas.openxmlformats.org/officeDocument/2006/relationships/hyperlink" Target="https://studio.azureml.net/home/viewworkspacecached/0705c3e52fe1440bb3718963a07cd2c2?#workspaces/experiments/experiment/0705c3e52fe1440bb3718963a07cd2c2.f-id.31f5a7c67eeb4a24935198493e53c0f5/viewexperiment" TargetMode="External"/><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3" Type="http://schemas.openxmlformats.org/officeDocument/2006/relationships/image" Target="../media/image97.tmp"/><Relationship Id="rId2" Type="http://schemas.openxmlformats.org/officeDocument/2006/relationships/hyperlink" Target="https://studio.azureml.net/home/viewworkspacecached/0705c3e52fe1440bb3718963a07cd2c2#workspaces/experiments/experiment/0705c3e52fe1440bb3718963a07cd2c2.f-id.5a9f9ed1f74540999b5642f44aa10960/viewexperiment" TargetMode="External"/><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3" Type="http://schemas.openxmlformats.org/officeDocument/2006/relationships/image" Target="../media/image98.tmp"/><Relationship Id="rId2" Type="http://schemas.openxmlformats.org/officeDocument/2006/relationships/hyperlink" Target="https://studio.azureml.net/home/viewworkspacecached/0705c3e52fe1440bb3718963a07cd2c2#workspaces/experiments/experiment/0705c3e52fe1440bb3718963a07cd2c2.f-id.5a9f9ed1f74540999b5642f44aa10960/viewexperiment" TargetMode="External"/><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3" Type="http://schemas.openxmlformats.org/officeDocument/2006/relationships/image" Target="../media/image99.tmp"/><Relationship Id="rId2" Type="http://schemas.openxmlformats.org/officeDocument/2006/relationships/hyperlink" Target="https://studio.azureml.net/home/viewworkspacecached/0705c3e52fe1440bb3718963a07cd2c2#workspaces/experiments/experiment/0705c3e52fe1440bb3718963a07cd2c2.f-id.5a9f9ed1f74540999b5642f44aa10960/viewexperiment" TargetMode="External"/><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3" Type="http://schemas.openxmlformats.org/officeDocument/2006/relationships/image" Target="../media/image100.tmp"/><Relationship Id="rId2" Type="http://schemas.openxmlformats.org/officeDocument/2006/relationships/hyperlink" Target="https://studio.azureml.net/home/viewworkspacecached/0705c3e52fe1440bb3718963a07cd2c2#workspaces/experiments/experiment/0705c3e52fe1440bb3718963a07cd2c2.f-id.5a9f9ed1f74540999b5642f44aa10960/viewexperiment" TargetMode="External"/><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3" Type="http://schemas.openxmlformats.org/officeDocument/2006/relationships/image" Target="../media/image101.tmp"/><Relationship Id="rId2" Type="http://schemas.openxmlformats.org/officeDocument/2006/relationships/hyperlink" Target="https://studio.azureml.net/home/viewworkspacecached/0705c3e52fe1440bb3718963a07cd2c2#workspaces/experiments/experiment/0705c3e52fe1440bb3718963a07cd2c2.f-id.059aa1c7628c4d2684644c0d851fee23/viewexperiment" TargetMode="External"/><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107.tmp"/><Relationship Id="rId2" Type="http://schemas.openxmlformats.org/officeDocument/2006/relationships/hyperlink" Target="https://ms.portal.azure.com/?flight=1#create/microsoft.sqldatawarehouse" TargetMode="External"/><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3" Type="http://schemas.openxmlformats.org/officeDocument/2006/relationships/image" Target="../media/image108.tmp"/><Relationship Id="rId2" Type="http://schemas.openxmlformats.org/officeDocument/2006/relationships/hyperlink" Target="https://ms.portal.azure.com/?flight=1#create/microsoft.sqldatawarehouse" TargetMode="External"/><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3" Type="http://schemas.openxmlformats.org/officeDocument/2006/relationships/image" Target="../media/image112.tmp"/><Relationship Id="rId2" Type="http://schemas.openxmlformats.org/officeDocument/2006/relationships/hyperlink" Target="https://ms.portal.azure.com/?flight=1#create/microsoft.datafactory" TargetMode="External"/><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3.xml"/></Relationships>
</file>

<file path=ppt/slides/_rels/slide122.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3.xml"/></Relationships>
</file>

<file path=ppt/slides/_rels/slide125.xml.rels><?xml version="1.0" encoding="UTF-8" standalone="yes"?>
<Relationships xmlns="http://schemas.openxmlformats.org/package/2006/relationships"><Relationship Id="rId3" Type="http://schemas.openxmlformats.org/officeDocument/2006/relationships/image" Target="../media/image122.tmp"/><Relationship Id="rId2" Type="http://schemas.openxmlformats.org/officeDocument/2006/relationships/hyperlink" Target="https://ms.portal.azure.com/#resource/subscriptions/b7e0bd07-16f7-44fd-b952-40cc3acb566d/resourcegroups/cisbot/providers/microsoft.sql/servers/algattikcisbotsql/databases/algattikcisbotdw/overview" TargetMode="External"/><Relationship Id="rId1" Type="http://schemas.openxmlformats.org/officeDocument/2006/relationships/slideLayout" Target="../slideLayouts/slideLayout3.xml"/></Relationships>
</file>

<file path=ppt/slides/_rels/slide126.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3.xml"/></Relationships>
</file>

<file path=ppt/slides/_rels/slide127.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3.xml"/></Relationships>
</file>

<file path=ppt/slides/_rels/slide128.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3.xml"/><Relationship Id="rId4" Type="http://schemas.openxmlformats.org/officeDocument/2006/relationships/image" Target="../media/image127.png"/></Relationships>
</file>

<file path=ppt/slides/_rels/slide129.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3.xml"/><Relationship Id="rId5" Type="http://schemas.openxmlformats.org/officeDocument/2006/relationships/image" Target="../media/image131.png"/><Relationship Id="rId4" Type="http://schemas.openxmlformats.org/officeDocument/2006/relationships/image" Target="../media/image130.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30.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3.xml"/></Relationships>
</file>

<file path=ppt/slides/_rels/slide131.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3.xml"/><Relationship Id="rId5" Type="http://schemas.openxmlformats.org/officeDocument/2006/relationships/image" Target="../media/image136.png"/><Relationship Id="rId4" Type="http://schemas.openxmlformats.org/officeDocument/2006/relationships/image" Target="../media/image135.png"/></Relationships>
</file>

<file path=ppt/slides/_rels/slide132.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hyperlink" Target="https://powerbi.microsoft.com/en-us/documentation/powerbi-service-set-data-alerts/" TargetMode="External"/><Relationship Id="rId1" Type="http://schemas.openxmlformats.org/officeDocument/2006/relationships/slideLayout" Target="../slideLayouts/slideLayout3.xml"/><Relationship Id="rId4" Type="http://schemas.openxmlformats.org/officeDocument/2006/relationships/image" Target="../media/image138.png"/></Relationships>
</file>

<file path=ppt/slides/_rels/slide133.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7.png"/><Relationship Id="rId1" Type="http://schemas.openxmlformats.org/officeDocument/2006/relationships/slideLayout" Target="../slideLayouts/slideLayout3.xml"/></Relationships>
</file>

<file path=ppt/slides/_rels/slide134.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7.png"/><Relationship Id="rId1" Type="http://schemas.openxmlformats.org/officeDocument/2006/relationships/slideLayout" Target="../slideLayouts/slideLayout3.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141.tmp"/><Relationship Id="rId2" Type="http://schemas.openxmlformats.org/officeDocument/2006/relationships/hyperlink" Target="https://ms.portal.azure.com/#resource/subscriptions/b7e0bd07-16f7-44fd-b952-40cc3acb566d/resourcegroups/cisbot/providers/microsoft.sql/servers/algattikcisbotsql/databases/algattikcisbotdw/overview" TargetMode="Externa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png"/><Relationship Id="rId3" Type="http://schemas.openxmlformats.org/officeDocument/2006/relationships/image" Target="../media/image8.png"/><Relationship Id="rId7" Type="http://schemas.openxmlformats.org/officeDocument/2006/relationships/image" Target="../media/image12.png"/><Relationship Id="rId12"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image" Target="../media/image10.png"/><Relationship Id="rId15" Type="http://schemas.openxmlformats.org/officeDocument/2006/relationships/image" Target="../media/image2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 Id="rId14" Type="http://schemas.openxmlformats.org/officeDocument/2006/relationships/image" Target="../media/image19.png"/></Relationships>
</file>

<file path=ppt/slides/_rels/slide140.xml.rels><?xml version="1.0" encoding="UTF-8" standalone="yes"?>
<Relationships xmlns="http://schemas.openxmlformats.org/package/2006/relationships"><Relationship Id="rId3" Type="http://schemas.openxmlformats.org/officeDocument/2006/relationships/image" Target="../media/image142.tmp"/><Relationship Id="rId2" Type="http://schemas.openxmlformats.org/officeDocument/2006/relationships/hyperlink" Target="https://ms.portal.azure.com/#blade/hubsextension/resources/resourcetype/microsoft.resources%2fsubscriptions%2fresourcegroups" TargetMode="External"/><Relationship Id="rId1" Type="http://schemas.openxmlformats.org/officeDocument/2006/relationships/slideLayout" Target="../slideLayouts/slideLayout3.xml"/></Relationships>
</file>

<file path=ppt/slides/_rels/slide141.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8" Type="http://schemas.openxmlformats.org/officeDocument/2006/relationships/hyperlink" Target="http://luis.ai/" TargetMode="External"/><Relationship Id="rId3" Type="http://schemas.openxmlformats.org/officeDocument/2006/relationships/image" Target="../media/image19.png"/><Relationship Id="rId7" Type="http://schemas.openxmlformats.org/officeDocument/2006/relationships/image" Target="../media/image26.svg"/><Relationship Id="rId2" Type="http://schemas.openxmlformats.org/officeDocument/2006/relationships/image" Target="../media/image8.png"/><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24.svg"/><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24.svg"/><Relationship Id="rId2" Type="http://schemas.openxmlformats.org/officeDocument/2006/relationships/image" Target="../media/image12.png"/><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16.png"/><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3" Type="http://schemas.openxmlformats.org/officeDocument/2006/relationships/hyperlink" Target="https://marketplace.visualstudio.com/items?itemName=AzureDataFactory.MicrosoftAzureDataFactoryToolsforVisualStudio2015" TargetMode="External"/><Relationship Id="rId2" Type="http://schemas.openxmlformats.org/officeDocument/2006/relationships/hyperlink" Target="https://www.microsoft.com/web/downloads/platform.aspx" TargetMode="External"/><Relationship Id="rId1" Type="http://schemas.openxmlformats.org/officeDocument/2006/relationships/slideLayout" Target="../slideLayouts/slideLayout1.xml"/><Relationship Id="rId5" Type="http://schemas.openxmlformats.org/officeDocument/2006/relationships/hyperlink" Target="https://www.microsoft.com/en-us/download/details.aspx?id=52676" TargetMode="External"/><Relationship Id="rId4" Type="http://schemas.openxmlformats.org/officeDocument/2006/relationships/hyperlink" Target="https://www.microsoft.com/en-us/download/details.aspx?id=49504" TargetMode="External"/></Relationships>
</file>

<file path=ppt/slides/_rels/slide20.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2.png"/><Relationship Id="rId7"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13.png"/><Relationship Id="rId4" Type="http://schemas.openxmlformats.org/officeDocument/2006/relationships/image" Target="../media/image14.png"/></Relationships>
</file>

<file path=ppt/slides/_rels/slide21.xml.rels><?xml version="1.0" encoding="UTF-8" standalone="yes"?>
<Relationships xmlns="http://schemas.openxmlformats.org/package/2006/relationships"><Relationship Id="rId3" Type="http://schemas.openxmlformats.org/officeDocument/2006/relationships/hyperlink" Target="https://blogs.msdn.microsoft.com/bluesky/2016/12/22/introduction-to-qna-maker-en/" TargetMode="External"/><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s://ms.portal.azure.com/#dashboard/private/eda5fbc7-f9a9-4a80-a4cc-fd8592aa602b" TargetMode="External"/><Relationship Id="rId2" Type="http://schemas.openxmlformats.org/officeDocument/2006/relationships/hyperlink" Target="https://portal.azure.com/" TargetMode="External"/><Relationship Id="rId1" Type="http://schemas.openxmlformats.org/officeDocument/2006/relationships/slideLayout" Target="../slideLayouts/slideLayout3.xml"/><Relationship Id="rId4" Type="http://schemas.openxmlformats.org/officeDocument/2006/relationships/image" Target="../media/image27.tmp"/></Relationships>
</file>

<file path=ppt/slides/_rels/slide27.xml.rels><?xml version="1.0" encoding="UTF-8" standalone="yes"?>
<Relationships xmlns="http://schemas.openxmlformats.org/package/2006/relationships"><Relationship Id="rId3" Type="http://schemas.openxmlformats.org/officeDocument/2006/relationships/hyperlink" Target="https://ms.portal.azure.com/#create/microsoft.resourcegroup" TargetMode="External"/><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hyperlink" Target="https://azure.microsoft.com/en-us/pricing/details/data-lake-store" TargetMode="External"/><Relationship Id="rId4" Type="http://schemas.openxmlformats.org/officeDocument/2006/relationships/image" Target="../media/image28.tmp"/></Relationships>
</file>

<file path=ppt/slides/_rels/slide28.xml.rels><?xml version="1.0" encoding="UTF-8" standalone="yes"?>
<Relationships xmlns="http://schemas.openxmlformats.org/package/2006/relationships"><Relationship Id="rId3" Type="http://schemas.openxmlformats.org/officeDocument/2006/relationships/image" Target="../media/image29.tmp"/><Relationship Id="rId2" Type="http://schemas.openxmlformats.org/officeDocument/2006/relationships/hyperlink" Target="https://ms.portal.azure.com/#create/microsoft.storageaccount-arm" TargetMode="Externa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30.tmp"/><Relationship Id="rId2" Type="http://schemas.openxmlformats.org/officeDocument/2006/relationships/hyperlink" Target="https://ms.portal.azure.com/?flight=1#resource/subscriptions/b7e0bd07-16f7-44fd-b952-40cc3acb566d/resourcegroups/cisbot/providers/microsoft.storage/storageaccounts/algattikcisbotwas/overview" TargetMode="Externa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1.tmp"/><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32.tmp"/><Relationship Id="rId2" Type="http://schemas.openxmlformats.org/officeDocument/2006/relationships/hyperlink" Target="https://ms.portal.azure.com/?flight=1#blade/microsoft_azure_storage/containersblade/storageaccountid/%2fsubscriptions%2fb7e0bd07-16f7-44fd-b952-40cc3acb566d%2fresourcegroups%2fcisbot%2fproviders%2fmicrosoft.storage%2fstorageaccounts%2falgattikcisbotwas" TargetMode="Externa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33.tmp"/><Relationship Id="rId2" Type="http://schemas.openxmlformats.org/officeDocument/2006/relationships/hyperlink" Target="https://ms.portal.azure.com/#create/microsoft.azuredatalakeanalytics" TargetMode="Externa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34.tmp"/><Relationship Id="rId2" Type="http://schemas.openxmlformats.org/officeDocument/2006/relationships/hyperlink" Target="https://ms.portal.azure.com/#create/microsoft.azuredatalakeanalytics" TargetMode="Externa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39.tmp"/><Relationship Id="rId2" Type="http://schemas.openxmlformats.org/officeDocument/2006/relationships/hyperlink" Target="https://ms.portal.azure.com/#resource/subscriptions/b7e0bd07-16f7-44fd-b952-40cc3acb566d/resourcegroups/cisbot/providers/microsoft.datalakeanalytics/accounts/algattikcisbotadla/datasources" TargetMode="Externa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40.tmp"/><Relationship Id="rId2" Type="http://schemas.openxmlformats.org/officeDocument/2006/relationships/hyperlink" Target="https://ms.portal.azure.com/#resource/subscriptions/b7e0bd07-16f7-44fd-b952-40cc3acb566d/resourcegroups/cisbot/providers/microsoft.datalakeanalytics/accounts/algattikcisbotadla/datasources" TargetMode="Externa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41.tmp"/><Relationship Id="rId2" Type="http://schemas.openxmlformats.org/officeDocument/2006/relationships/hyperlink" Target="https://ms.portal.azure.com/?flight=1#resource/subscriptions/b7e0bd07-16f7-44fd-b952-40cc3acb566d/resourcegroups/cisbot/providers/microsoft.datalakeanalytics/accounts/algattikcisbotadla/samplejobs" TargetMode="Externa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4.tmp"/><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42.tmp"/><Relationship Id="rId2" Type="http://schemas.openxmlformats.org/officeDocument/2006/relationships/hyperlink" Target="https://ms.portal.azure.com/#create/microsoft.eventhub" TargetMode="Externa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43.tmp"/><Relationship Id="rId2" Type="http://schemas.openxmlformats.org/officeDocument/2006/relationships/hyperlink" Target="https://ms.portal.azure.com/#resource/subscriptions/b7e0bd07-16f7-44fd-b952-40cc3acb566d/resourcegroups/cisbot/providers/microsoft.eventhub/namespaces/algattikcisboteventhubs/saskey" TargetMode="Externa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44.tmp"/><Relationship Id="rId2" Type="http://schemas.openxmlformats.org/officeDocument/2006/relationships/hyperlink" Target="https://ms.portal.azure.com/#resource/subscriptions/b7e0bd07-16f7-44fd-b952-40cc3acb566d/resourcegroups/cisbot/providers/microsoft.eventhub/namespaces/algattikcisboteventhubs/saskey" TargetMode="Externa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45.tmp"/><Relationship Id="rId2" Type="http://schemas.openxmlformats.org/officeDocument/2006/relationships/hyperlink" Target="https://ms.portal.azure.com/#resource/subscriptions/b7e0bd07-16f7-44fd-b952-40cc3acb566d/resourcegroups/cisbot/providers/microsoft.eventhub/namespaces/algattikcisboteventhubs/saskey" TargetMode="Externa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46.tmp"/><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47.tmp"/><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48.tmp"/><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49.tmp"/><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image" Target="../media/image50.tmp"/><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image" Target="../media/image51.tmp"/><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5.tmp"/><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52.tmp"/><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image" Target="../media/image53.tmp"/><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image" Target="../media/image54.tmp"/><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image" Target="../media/image55.tmp"/><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57.tmp"/><Relationship Id="rId2" Type="http://schemas.openxmlformats.org/officeDocument/2006/relationships/hyperlink" Target="https://ms.portal.azure.com/?flight=1#create/microsoft.streamanalyticsjob" TargetMode="Externa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58.tmp"/><Relationship Id="rId2" Type="http://schemas.openxmlformats.org/officeDocument/2006/relationships/hyperlink" Target="https://ms.portal.azure.com/?flight=1#resource/subscriptions/b7e0bd07-16f7-44fd-b952-40cc3acb566d/resourcegroups/cisbot/providers/microsoft.streamanalytics/streamingjobs/algattikcisbotstreamjob/inputs" TargetMode="Externa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59.tmp"/><Relationship Id="rId2" Type="http://schemas.openxmlformats.org/officeDocument/2006/relationships/hyperlink" Target="https://ms.portal.azure.com/#resource/subscriptions/b7e0bd07-16f7-44fd-b952-40cc3acb566d/resourcegroups/cisbot/providers/microsoft.streamanalytics/streamingjobs/algattikcisbotstream/query" TargetMode="Externa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60.tmp"/><Relationship Id="rId2" Type="http://schemas.openxmlformats.org/officeDocument/2006/relationships/hyperlink" Target="https://ms.portal.azure.com/?flight=1#resource/subscriptions/b7e0bd07-16f7-44fd-b952-40cc3acb566d/resourcegroups/cisbot/providers/microsoft.streamanalytics/streamingjobs/algattikcisbotstreamjob/outputs" TargetMode="Externa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61.tmp"/><Relationship Id="rId2" Type="http://schemas.openxmlformats.org/officeDocument/2006/relationships/hyperlink" Target="https://ms.portal.azure.com/?flight=1#resource/subscriptions/b7e0bd07-16f7-44fd-b952-40cc3acb566d/resourcegroups/cisbot/providers/microsoft.streamanalytics/streamingjobs/algattikcisbotstreamjob/outputs" TargetMode="Externa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6.tmp"/><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62.tmp"/><Relationship Id="rId2" Type="http://schemas.openxmlformats.org/officeDocument/2006/relationships/hyperlink" Target="https://ms.portal.azure.com/?flight=1#resource/subscriptions/b7e0bd07-16f7-44fd-b952-40cc3acb566d/resourcegroups/cisbot/providers/microsoft.streamanalytics/streamingjobs/algattikcisbotstreamjob/overview" TargetMode="Externa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63.tmp"/><Relationship Id="rId2" Type="http://schemas.openxmlformats.org/officeDocument/2006/relationships/hyperlink" Target="https://ms.portal.azure.com/?flight=1#create/microsoft.botapp" TargetMode="Externa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63.tmp"/><Relationship Id="rId2" Type="http://schemas.openxmlformats.org/officeDocument/2006/relationships/hyperlink" Target="https://ms.portal.azure.com/?flight=1#create/microsoft.botapp" TargetMode="Externa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64.tmp"/><Relationship Id="rId2" Type="http://schemas.openxmlformats.org/officeDocument/2006/relationships/hyperlink" Target="https://ms.portal.azure.com/?flight=1#blade/websitesextension/botsiframeblade/id/%2fsubscriptions%2fb7e0bd07-16f7-44fd-b952-40cc3acb566d%2fresourcegroups%2fcisbot%2fproviders%2fmicrosoft.web%2fsites%2falgattikcisbot" TargetMode="Externa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65.tmp"/><Relationship Id="rId2" Type="http://schemas.openxmlformats.org/officeDocument/2006/relationships/hyperlink" Target="https://apps.dev.microsoft.com/#/quickstart/skypebot?appname=algattikcisbot&amp;ru=https:%2f%2fdev.botframework.com%2fendappmanage.aspx%3fcreateid%3d_appid_&amp;appid=41289431-6505-4411-bede-c855634fba58" TargetMode="Externa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66.tmp"/><Relationship Id="rId2" Type="http://schemas.openxmlformats.org/officeDocument/2006/relationships/hyperlink" Target="https://ms.portal.azure.com/?flight=1#blade/websitesextension/botsiframeblade/id/%2fsubscriptions%2fb7e0bd07-16f7-44fd-b952-40cc3acb566d%2fresourcegroups%2fcisbot%2fproviders%2fmicrosoft.web%2fsites%2falgattikcisbot" TargetMode="Externa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image" Target="../media/image67.tmp"/><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3" Type="http://schemas.openxmlformats.org/officeDocument/2006/relationships/image" Target="../media/image68.tmp"/><Relationship Id="rId2" Type="http://schemas.openxmlformats.org/officeDocument/2006/relationships/hyperlink" Target="https://ms.portal.azure.com/?flight=1#blade/websitesextension/botsiframeblade/id/%2fsubscriptions%2fb7e0bd07-16f7-44fd-b952-40cc3acb566d%2fresourcegroups%2fcisbot%2fproviders%2fmicrosoft.web%2fsites%2falgattikcisbot" TargetMode="Externa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3" Type="http://schemas.openxmlformats.org/officeDocument/2006/relationships/image" Target="../media/image69.tmp"/><Relationship Id="rId2" Type="http://schemas.openxmlformats.org/officeDocument/2006/relationships/hyperlink" Target="https://ms.portal.azure.com/?flight=1#resource/subscriptions/b7e0bd07-16f7-44fd-b952-40cc3acb566d/resourcegroups/cisbot/providers/microsoft.logic/workflows/algattikcisbotlogicapp/designer" TargetMode="Externa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3" Type="http://schemas.openxmlformats.org/officeDocument/2006/relationships/image" Target="../media/image70.tmp"/><Relationship Id="rId2" Type="http://schemas.openxmlformats.org/officeDocument/2006/relationships/hyperlink" Target="https://ms.portal.azure.com/?flight=1#blade/websitesextension/botsiframeblade/id/%2fsubscriptions%2fb7e0bd07-16f7-44fd-b952-40cc3acb566d%2fresourcegroups%2fcisbot%2fproviders%2fmicrosoft.web%2fsites%2falgattikcisbot" TargetMode="Externa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hyperlink" Target="https://app.powerbi.com/" TargetMode="External"/><Relationship Id="rId2" Type="http://schemas.openxmlformats.org/officeDocument/2006/relationships/image" Target="../media/image7.tmp"/><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71.tmp"/><Relationship Id="rId2" Type="http://schemas.openxmlformats.org/officeDocument/2006/relationships/hyperlink" Target="https://www.luis.ai/applicationlist" TargetMode="External"/><Relationship Id="rId1" Type="http://schemas.openxmlformats.org/officeDocument/2006/relationships/slideLayout" Target="../slideLayouts/slideLayout3.xml"/><Relationship Id="rId4" Type="http://schemas.openxmlformats.org/officeDocument/2006/relationships/hyperlink" Target="https://luis.ai/" TargetMode="External"/></Relationships>
</file>

<file path=ppt/slides/_rels/slide71.xml.rels><?xml version="1.0" encoding="UTF-8" standalone="yes"?>
<Relationships xmlns="http://schemas.openxmlformats.org/package/2006/relationships"><Relationship Id="rId3" Type="http://schemas.openxmlformats.org/officeDocument/2006/relationships/image" Target="../media/image72.tmp"/><Relationship Id="rId2" Type="http://schemas.openxmlformats.org/officeDocument/2006/relationships/hyperlink" Target="https://www.luis.ai/application/b99e1340-8098-4041-b600-3faff0604632" TargetMode="Externa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3" Type="http://schemas.openxmlformats.org/officeDocument/2006/relationships/image" Target="../media/image73.tmp"/><Relationship Id="rId2" Type="http://schemas.openxmlformats.org/officeDocument/2006/relationships/hyperlink" Target="https://www.luis.ai/application/b99e1340-8098-4041-b600-3faff0604632" TargetMode="Externa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3" Type="http://schemas.openxmlformats.org/officeDocument/2006/relationships/image" Target="../media/image70.tmp"/><Relationship Id="rId2" Type="http://schemas.openxmlformats.org/officeDocument/2006/relationships/hyperlink" Target="https://ms.portal.azure.com/?flight=1#blade/websitesextension/botsiframeblade/id/%2fsubscriptions%2fb7e0bd07-16f7-44fd-b952-40cc3acb566d%2fresourcegroups%2fcisbot%2fproviders%2fmicrosoft.web%2fsites%2falgattikcisbot" TargetMode="Externa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3" Type="http://schemas.openxmlformats.org/officeDocument/2006/relationships/image" Target="../media/image74.tmp"/><Relationship Id="rId2" Type="http://schemas.openxmlformats.org/officeDocument/2006/relationships/hyperlink" Target="https://ms.portal.azure.com/?flight=1#blade/websitesextension/botsiframeblade/id/%2fsubscriptions%2fb7e0bd07-16f7-44fd-b952-40cc3acb566d%2fresourcegroups%2fcisbot%2fproviders%2fmicrosoft.web%2fsites%2falgattikcisbot" TargetMode="Externa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3" Type="http://schemas.openxmlformats.org/officeDocument/2006/relationships/image" Target="../media/image75.tmp"/><Relationship Id="rId2" Type="http://schemas.openxmlformats.org/officeDocument/2006/relationships/hyperlink" Target="https://dev.botframework.com/channels/webchat/algattikcisbot" TargetMode="Externa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3" Type="http://schemas.openxmlformats.org/officeDocument/2006/relationships/image" Target="../media/image76.tmp"/><Relationship Id="rId2" Type="http://schemas.openxmlformats.org/officeDocument/2006/relationships/hyperlink" Target="https://dev.botframework.com/channels/webchat/algattikcisbot" TargetMode="Externa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3" Type="http://schemas.openxmlformats.org/officeDocument/2006/relationships/hyperlink" Target="https://www.luis.ai/application/b99e1340-8098-4041-b600-3faff0604632" TargetMode="External"/><Relationship Id="rId2" Type="http://schemas.openxmlformats.org/officeDocument/2006/relationships/hyperlink" Target="https://luis.ai/" TargetMode="External"/><Relationship Id="rId1" Type="http://schemas.openxmlformats.org/officeDocument/2006/relationships/slideLayout" Target="../slideLayouts/slideLayout3.xml"/><Relationship Id="rId4" Type="http://schemas.openxmlformats.org/officeDocument/2006/relationships/image" Target="../media/image78.tmp"/></Relationships>
</file>

<file path=ppt/slides/_rels/slide79.xml.rels><?xml version="1.0" encoding="UTF-8" standalone="yes"?>
<Relationships xmlns="http://schemas.openxmlformats.org/package/2006/relationships"><Relationship Id="rId3" Type="http://schemas.openxmlformats.org/officeDocument/2006/relationships/image" Target="../media/image79.tmp"/><Relationship Id="rId2" Type="http://schemas.openxmlformats.org/officeDocument/2006/relationships/hyperlink" Target="https://www.luis.ai/application/b99e1340-8098-4041-b600-3faff0604632" TargetMode="Externa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0.xml.rels><?xml version="1.0" encoding="UTF-8" standalone="yes"?>
<Relationships xmlns="http://schemas.openxmlformats.org/package/2006/relationships"><Relationship Id="rId3" Type="http://schemas.openxmlformats.org/officeDocument/2006/relationships/image" Target="../media/image79.tmp"/><Relationship Id="rId2" Type="http://schemas.openxmlformats.org/officeDocument/2006/relationships/hyperlink" Target="https://www.luis.ai/application/b99e1340-8098-4041-b600-3faff0604632" TargetMode="External"/><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3" Type="http://schemas.openxmlformats.org/officeDocument/2006/relationships/image" Target="../media/image80.tmp"/><Relationship Id="rId2" Type="http://schemas.openxmlformats.org/officeDocument/2006/relationships/hyperlink" Target="https://powerbi.com/" TargetMode="External"/><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3" Type="http://schemas.openxmlformats.org/officeDocument/2006/relationships/image" Target="../media/image81.tmp"/><Relationship Id="rId2" Type="http://schemas.openxmlformats.org/officeDocument/2006/relationships/hyperlink" Target="https://msit.powerbi.com/groups/me/contentlist?onlysharedwithme=false" TargetMode="Externa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10" Type="http://schemas.openxmlformats.org/officeDocument/2006/relationships/image" Target="../media/image20.png"/><Relationship Id="rId4" Type="http://schemas.openxmlformats.org/officeDocument/2006/relationships/image" Target="../media/image9.png"/><Relationship Id="rId9" Type="http://schemas.openxmlformats.org/officeDocument/2006/relationships/image" Target="../media/image19.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84.tmp"/><Relationship Id="rId2" Type="http://schemas.openxmlformats.org/officeDocument/2006/relationships/hyperlink" Target="https://ms.portal.azure.com/?flight=1#resource/subscriptions/b7e0bd07-16f7-44fd-b952-40cc3acb566d/resourcegroups/cisbot/providers/microsoft.logic/workflows/algattikcisbotlogicapp/logicapp" TargetMode="External"/><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3" Type="http://schemas.openxmlformats.org/officeDocument/2006/relationships/image" Target="../media/image85.tmp"/><Relationship Id="rId2" Type="http://schemas.openxmlformats.org/officeDocument/2006/relationships/hyperlink" Target="https://ms.portal.azure.com/#resource/subscriptions/b7e0bd07-16f7-44fd-b952-40cc3acb566d/resourcegroups/cisbot/providers/microsoft.eventhub/namespaces/algattikcisboteventhubs/overview" TargetMode="External"/><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3" Type="http://schemas.openxmlformats.org/officeDocument/2006/relationships/image" Target="../media/image86.tmp"/><Relationship Id="rId2" Type="http://schemas.openxmlformats.org/officeDocument/2006/relationships/hyperlink" Target="https://ms.portal.azure.com/#resource/subscriptions/b7e0bd07-16f7-44fd-b952-40cc3acb566d/resourcegroups/cisbot/providers/microsoft.streamanalytics/streamingjobs/algattikcisbotstreamjob/overview" TargetMode="Externa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87.tmp"/><Relationship Id="rId2" Type="http://schemas.openxmlformats.org/officeDocument/2006/relationships/hyperlink" Target="https://ms.portal.azure.com/?flight=1#blade/microsoft_azure_datalakestore/webhdfsfolderblade/endpoint/algattikcisbotadls.azuredatalakestore.net/path/%2fbotdata%2fraw%2f2017%2f01%2f03%2f15" TargetMode="External"/><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3" Type="http://schemas.openxmlformats.org/officeDocument/2006/relationships/image" Target="../media/image88.tmp"/><Relationship Id="rId2" Type="http://schemas.openxmlformats.org/officeDocument/2006/relationships/hyperlink" Target="https://ms.portal.azure.com/?flight=1#resource/subscriptions/b7e0bd07-16f7-44fd-b952-40cc3acb566d/resourcegroups/cisbot/providers/microsoft.datalakeanalytics/accounts/algattikcisbotadla/jobeditor" TargetMode="External"/><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3" Type="http://schemas.openxmlformats.org/officeDocument/2006/relationships/image" Target="../media/image89.tmp"/><Relationship Id="rId2" Type="http://schemas.openxmlformats.org/officeDocument/2006/relationships/hyperlink" Target="https://ms.portal.azure.com/?flight=1#blade/microsoft_azure_datalakeanalytics/sqlipjobdetailsblade/accountid/%2fsubscriptions%2fb7e0bd07-16f7-44fd-b952-40cc3acb566d%2fresourcegroups%2fcisbot%2fproviders%2fmicrosoft.datalakeanalytics%2faccounts%2falgattikcisbotadla/jobid/505cc327-ee8c-4b71-ae1a-c70cc005339f" TargetMode="External"/><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3" Type="http://schemas.openxmlformats.org/officeDocument/2006/relationships/image" Target="../media/image90.tmp"/><Relationship Id="rId2" Type="http://schemas.openxmlformats.org/officeDocument/2006/relationships/hyperlink" Target="https://ms.portal.azure.com/?flight=1#create/microsoft.machinelearningworkspace" TargetMode="External"/><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3" Type="http://schemas.openxmlformats.org/officeDocument/2006/relationships/image" Target="../media/image91.tmp"/><Relationship Id="rId2" Type="http://schemas.openxmlformats.org/officeDocument/2006/relationships/hyperlink" Target="https://ms.portal.azure.com/?flight=1#resource/subscriptions/b7e0bd07-16f7-44fd-b952-40cc3acb566d/resourcegroups/cisbot/providers/microsoft.machinelearning/workspaces/cisbot/overview" TargetMode="External"/><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3" Type="http://schemas.openxmlformats.org/officeDocument/2006/relationships/image" Target="../media/image92.tmp"/><Relationship Id="rId2" Type="http://schemas.openxmlformats.org/officeDocument/2006/relationships/hyperlink" Target="https://ms.portal.azure.com/?flight=1#resource/subscriptions/b7e0bd07-16f7-44fd-b952-40cc3acb566d/resourcegroups/cisbot/providers/microsoft.storage/storageaccounts/algattikcisbotwas/keys" TargetMode="External"/><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3" Type="http://schemas.openxmlformats.org/officeDocument/2006/relationships/image" Target="../media/image93.tmp"/><Relationship Id="rId2" Type="http://schemas.openxmlformats.org/officeDocument/2006/relationships/hyperlink" Target="https://studio.azureml.net/home/viewworkspacecached/0705c3e52fe1440bb3718963a07cd2c2#workspace/experiments/listexperiments" TargetMode="External"/><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3" Type="http://schemas.openxmlformats.org/officeDocument/2006/relationships/image" Target="../media/image94.tmp"/><Relationship Id="rId2" Type="http://schemas.openxmlformats.org/officeDocument/2006/relationships/hyperlink" Target="https://studio.azureml.net/home/viewworkspacecached/0705c3e52fe1440bb3718963a07cd2c2#workspaces/experiments/experiment/draft/viewexperiment" TargetMode="External"/><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3" Type="http://schemas.openxmlformats.org/officeDocument/2006/relationships/image" Target="../media/image95.tmp"/><Relationship Id="rId2" Type="http://schemas.openxmlformats.org/officeDocument/2006/relationships/hyperlink" Target="https://studio.azureml.net/home/viewworkspacecached/0705c3e52fe1440bb3718963a07cd2c2#workspaces/experiments/experiment/0705c3e52fe1440bb3718963a07cd2c2.f-id.5a9f9ed1f74540999b5642f44aa10960/viewexperiment" TargetMode="Externa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4" name="Group 93"/>
          <p:cNvGrpSpPr/>
          <p:nvPr/>
        </p:nvGrpSpPr>
        <p:grpSpPr>
          <a:xfrm>
            <a:off x="2043514" y="5882196"/>
            <a:ext cx="1528616" cy="1101438"/>
            <a:chOff x="8511725" y="4456145"/>
            <a:chExt cx="3667575" cy="2204472"/>
          </a:xfrm>
        </p:grpSpPr>
        <p:sp>
          <p:nvSpPr>
            <p:cNvPr id="95" name="Freeform 9"/>
            <p:cNvSpPr>
              <a:spLocks noEditPoints="1"/>
            </p:cNvSpPr>
            <p:nvPr/>
          </p:nvSpPr>
          <p:spPr bwMode="auto">
            <a:xfrm>
              <a:off x="8511725" y="5582704"/>
              <a:ext cx="558141" cy="1077913"/>
            </a:xfrm>
            <a:custGeom>
              <a:avLst/>
              <a:gdLst>
                <a:gd name="T0" fmla="*/ 895 w 2182"/>
                <a:gd name="T1" fmla="*/ 4214 h 4214"/>
                <a:gd name="T2" fmla="*/ 0 w 2182"/>
                <a:gd name="T3" fmla="*/ 3722 h 4214"/>
                <a:gd name="T4" fmla="*/ 0 w 2182"/>
                <a:gd name="T5" fmla="*/ 3722 h 4214"/>
                <a:gd name="T6" fmla="*/ 2182 w 2182"/>
                <a:gd name="T7" fmla="*/ 4214 h 4214"/>
                <a:gd name="T8" fmla="*/ 1284 w 2182"/>
                <a:gd name="T9" fmla="*/ 3722 h 4214"/>
                <a:gd name="T10" fmla="*/ 1284 w 2182"/>
                <a:gd name="T11" fmla="*/ 3722 h 4214"/>
                <a:gd name="T12" fmla="*/ 2182 w 2182"/>
                <a:gd name="T13" fmla="*/ 542 h 4214"/>
                <a:gd name="T14" fmla="*/ 0 w 2182"/>
                <a:gd name="T15" fmla="*/ 3696 h 4214"/>
                <a:gd name="T16" fmla="*/ 0 w 2182"/>
                <a:gd name="T17" fmla="*/ 3696 h 4214"/>
                <a:gd name="T18" fmla="*/ 1959 w 2182"/>
                <a:gd name="T19" fmla="*/ 1280 h 4214"/>
                <a:gd name="T20" fmla="*/ 1532 w 2182"/>
                <a:gd name="T21" fmla="*/ 762 h 4214"/>
                <a:gd name="T22" fmla="*/ 1532 w 2182"/>
                <a:gd name="T23" fmla="*/ 762 h 4214"/>
                <a:gd name="T24" fmla="*/ 1959 w 2182"/>
                <a:gd name="T25" fmla="*/ 1952 h 4214"/>
                <a:gd name="T26" fmla="*/ 1532 w 2182"/>
                <a:gd name="T27" fmla="*/ 1434 h 4214"/>
                <a:gd name="T28" fmla="*/ 1532 w 2182"/>
                <a:gd name="T29" fmla="*/ 1434 h 4214"/>
                <a:gd name="T30" fmla="*/ 1959 w 2182"/>
                <a:gd name="T31" fmla="*/ 2624 h 4214"/>
                <a:gd name="T32" fmla="*/ 1532 w 2182"/>
                <a:gd name="T33" fmla="*/ 2132 h 4214"/>
                <a:gd name="T34" fmla="*/ 1532 w 2182"/>
                <a:gd name="T35" fmla="*/ 2132 h 4214"/>
                <a:gd name="T36" fmla="*/ 1959 w 2182"/>
                <a:gd name="T37" fmla="*/ 3386 h 4214"/>
                <a:gd name="T38" fmla="*/ 1532 w 2182"/>
                <a:gd name="T39" fmla="*/ 2868 h 4214"/>
                <a:gd name="T40" fmla="*/ 1532 w 2182"/>
                <a:gd name="T41" fmla="*/ 2868 h 4214"/>
                <a:gd name="T42" fmla="*/ 1284 w 2182"/>
                <a:gd name="T43" fmla="*/ 1280 h 4214"/>
                <a:gd name="T44" fmla="*/ 895 w 2182"/>
                <a:gd name="T45" fmla="*/ 762 h 4214"/>
                <a:gd name="T46" fmla="*/ 895 w 2182"/>
                <a:gd name="T47" fmla="*/ 762 h 4214"/>
                <a:gd name="T48" fmla="*/ 1284 w 2182"/>
                <a:gd name="T49" fmla="*/ 1952 h 4214"/>
                <a:gd name="T50" fmla="*/ 895 w 2182"/>
                <a:gd name="T51" fmla="*/ 1434 h 4214"/>
                <a:gd name="T52" fmla="*/ 895 w 2182"/>
                <a:gd name="T53" fmla="*/ 1434 h 4214"/>
                <a:gd name="T54" fmla="*/ 1284 w 2182"/>
                <a:gd name="T55" fmla="*/ 2624 h 4214"/>
                <a:gd name="T56" fmla="*/ 895 w 2182"/>
                <a:gd name="T57" fmla="*/ 2132 h 4214"/>
                <a:gd name="T58" fmla="*/ 895 w 2182"/>
                <a:gd name="T59" fmla="*/ 2132 h 4214"/>
                <a:gd name="T60" fmla="*/ 1284 w 2182"/>
                <a:gd name="T61" fmla="*/ 3386 h 4214"/>
                <a:gd name="T62" fmla="*/ 895 w 2182"/>
                <a:gd name="T63" fmla="*/ 2868 h 4214"/>
                <a:gd name="T64" fmla="*/ 895 w 2182"/>
                <a:gd name="T65" fmla="*/ 2868 h 4214"/>
                <a:gd name="T66" fmla="*/ 649 w 2182"/>
                <a:gd name="T67" fmla="*/ 1280 h 4214"/>
                <a:gd name="T68" fmla="*/ 220 w 2182"/>
                <a:gd name="T69" fmla="*/ 762 h 4214"/>
                <a:gd name="T70" fmla="*/ 220 w 2182"/>
                <a:gd name="T71" fmla="*/ 762 h 4214"/>
                <a:gd name="T72" fmla="*/ 649 w 2182"/>
                <a:gd name="T73" fmla="*/ 1952 h 4214"/>
                <a:gd name="T74" fmla="*/ 220 w 2182"/>
                <a:gd name="T75" fmla="*/ 1434 h 4214"/>
                <a:gd name="T76" fmla="*/ 220 w 2182"/>
                <a:gd name="T77" fmla="*/ 1434 h 4214"/>
                <a:gd name="T78" fmla="*/ 649 w 2182"/>
                <a:gd name="T79" fmla="*/ 2624 h 4214"/>
                <a:gd name="T80" fmla="*/ 220 w 2182"/>
                <a:gd name="T81" fmla="*/ 2132 h 4214"/>
                <a:gd name="T82" fmla="*/ 220 w 2182"/>
                <a:gd name="T83" fmla="*/ 2132 h 4214"/>
                <a:gd name="T84" fmla="*/ 649 w 2182"/>
                <a:gd name="T85" fmla="*/ 3386 h 4214"/>
                <a:gd name="T86" fmla="*/ 220 w 2182"/>
                <a:gd name="T87" fmla="*/ 2868 h 4214"/>
                <a:gd name="T88" fmla="*/ 220 w 2182"/>
                <a:gd name="T89" fmla="*/ 2868 h 4214"/>
                <a:gd name="T90" fmla="*/ 428 w 2182"/>
                <a:gd name="T91" fmla="*/ 0 h 4214"/>
                <a:gd name="T92" fmla="*/ 0 w 2182"/>
                <a:gd name="T93" fmla="*/ 516 h 4214"/>
                <a:gd name="T94" fmla="*/ 1753 w 2182"/>
                <a:gd name="T95" fmla="*/ 206 h 4214"/>
                <a:gd name="T96" fmla="*/ 1753 w 2182"/>
                <a:gd name="T97" fmla="*/ 206 h 4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182" h="4214">
                  <a:moveTo>
                    <a:pt x="0" y="3722"/>
                  </a:moveTo>
                  <a:lnTo>
                    <a:pt x="895" y="3722"/>
                  </a:lnTo>
                  <a:lnTo>
                    <a:pt x="895" y="4214"/>
                  </a:lnTo>
                  <a:lnTo>
                    <a:pt x="0" y="4214"/>
                  </a:lnTo>
                  <a:lnTo>
                    <a:pt x="0" y="3722"/>
                  </a:lnTo>
                  <a:lnTo>
                    <a:pt x="0" y="3722"/>
                  </a:lnTo>
                  <a:lnTo>
                    <a:pt x="0" y="3722"/>
                  </a:lnTo>
                  <a:lnTo>
                    <a:pt x="0" y="3722"/>
                  </a:lnTo>
                  <a:lnTo>
                    <a:pt x="0" y="3722"/>
                  </a:lnTo>
                  <a:close/>
                  <a:moveTo>
                    <a:pt x="1284" y="3722"/>
                  </a:moveTo>
                  <a:lnTo>
                    <a:pt x="2182" y="3722"/>
                  </a:lnTo>
                  <a:lnTo>
                    <a:pt x="2182" y="4214"/>
                  </a:lnTo>
                  <a:lnTo>
                    <a:pt x="1284" y="4214"/>
                  </a:lnTo>
                  <a:lnTo>
                    <a:pt x="1284" y="3722"/>
                  </a:lnTo>
                  <a:lnTo>
                    <a:pt x="1284" y="3722"/>
                  </a:lnTo>
                  <a:lnTo>
                    <a:pt x="1284" y="3722"/>
                  </a:lnTo>
                  <a:lnTo>
                    <a:pt x="1284" y="3722"/>
                  </a:lnTo>
                  <a:lnTo>
                    <a:pt x="1284" y="3722"/>
                  </a:lnTo>
                  <a:close/>
                  <a:moveTo>
                    <a:pt x="0" y="3696"/>
                  </a:moveTo>
                  <a:lnTo>
                    <a:pt x="2182" y="3696"/>
                  </a:lnTo>
                  <a:lnTo>
                    <a:pt x="2182" y="542"/>
                  </a:lnTo>
                  <a:lnTo>
                    <a:pt x="0" y="542"/>
                  </a:lnTo>
                  <a:lnTo>
                    <a:pt x="0" y="3696"/>
                  </a:lnTo>
                  <a:lnTo>
                    <a:pt x="0" y="3696"/>
                  </a:lnTo>
                  <a:lnTo>
                    <a:pt x="0" y="3696"/>
                  </a:lnTo>
                  <a:lnTo>
                    <a:pt x="0" y="3696"/>
                  </a:lnTo>
                  <a:lnTo>
                    <a:pt x="0" y="3696"/>
                  </a:lnTo>
                  <a:close/>
                  <a:moveTo>
                    <a:pt x="1532" y="762"/>
                  </a:moveTo>
                  <a:lnTo>
                    <a:pt x="1959" y="762"/>
                  </a:lnTo>
                  <a:lnTo>
                    <a:pt x="1959" y="1280"/>
                  </a:lnTo>
                  <a:lnTo>
                    <a:pt x="1532" y="1280"/>
                  </a:lnTo>
                  <a:lnTo>
                    <a:pt x="1532" y="762"/>
                  </a:lnTo>
                  <a:lnTo>
                    <a:pt x="1532" y="762"/>
                  </a:lnTo>
                  <a:lnTo>
                    <a:pt x="1532" y="762"/>
                  </a:lnTo>
                  <a:lnTo>
                    <a:pt x="1532" y="762"/>
                  </a:lnTo>
                  <a:lnTo>
                    <a:pt x="1532" y="762"/>
                  </a:lnTo>
                  <a:close/>
                  <a:moveTo>
                    <a:pt x="1532" y="1434"/>
                  </a:moveTo>
                  <a:lnTo>
                    <a:pt x="1959" y="1434"/>
                  </a:lnTo>
                  <a:lnTo>
                    <a:pt x="1959" y="1952"/>
                  </a:lnTo>
                  <a:lnTo>
                    <a:pt x="1532" y="1952"/>
                  </a:lnTo>
                  <a:lnTo>
                    <a:pt x="1532" y="1434"/>
                  </a:lnTo>
                  <a:lnTo>
                    <a:pt x="1532" y="1434"/>
                  </a:lnTo>
                  <a:lnTo>
                    <a:pt x="1532" y="1434"/>
                  </a:lnTo>
                  <a:lnTo>
                    <a:pt x="1532" y="1434"/>
                  </a:lnTo>
                  <a:lnTo>
                    <a:pt x="1532" y="1434"/>
                  </a:lnTo>
                  <a:close/>
                  <a:moveTo>
                    <a:pt x="1532" y="2132"/>
                  </a:moveTo>
                  <a:lnTo>
                    <a:pt x="1959" y="2132"/>
                  </a:lnTo>
                  <a:lnTo>
                    <a:pt x="1959" y="2624"/>
                  </a:lnTo>
                  <a:lnTo>
                    <a:pt x="1532" y="2624"/>
                  </a:lnTo>
                  <a:lnTo>
                    <a:pt x="1532" y="2132"/>
                  </a:lnTo>
                  <a:lnTo>
                    <a:pt x="1532" y="2132"/>
                  </a:lnTo>
                  <a:lnTo>
                    <a:pt x="1532" y="2132"/>
                  </a:lnTo>
                  <a:lnTo>
                    <a:pt x="1532" y="2132"/>
                  </a:lnTo>
                  <a:lnTo>
                    <a:pt x="1532" y="2132"/>
                  </a:lnTo>
                  <a:close/>
                  <a:moveTo>
                    <a:pt x="1532" y="2868"/>
                  </a:moveTo>
                  <a:lnTo>
                    <a:pt x="1959" y="2868"/>
                  </a:lnTo>
                  <a:lnTo>
                    <a:pt x="1959" y="3386"/>
                  </a:lnTo>
                  <a:lnTo>
                    <a:pt x="1532" y="3386"/>
                  </a:lnTo>
                  <a:lnTo>
                    <a:pt x="1532" y="2868"/>
                  </a:lnTo>
                  <a:lnTo>
                    <a:pt x="1532" y="2868"/>
                  </a:lnTo>
                  <a:lnTo>
                    <a:pt x="1532" y="2868"/>
                  </a:lnTo>
                  <a:lnTo>
                    <a:pt x="1532" y="2868"/>
                  </a:lnTo>
                  <a:lnTo>
                    <a:pt x="1532" y="2868"/>
                  </a:lnTo>
                  <a:close/>
                  <a:moveTo>
                    <a:pt x="895" y="762"/>
                  </a:moveTo>
                  <a:lnTo>
                    <a:pt x="1284" y="762"/>
                  </a:lnTo>
                  <a:lnTo>
                    <a:pt x="1284" y="1280"/>
                  </a:lnTo>
                  <a:lnTo>
                    <a:pt x="895" y="1280"/>
                  </a:lnTo>
                  <a:lnTo>
                    <a:pt x="895" y="762"/>
                  </a:lnTo>
                  <a:lnTo>
                    <a:pt x="895" y="762"/>
                  </a:lnTo>
                  <a:lnTo>
                    <a:pt x="895" y="762"/>
                  </a:lnTo>
                  <a:lnTo>
                    <a:pt x="895" y="762"/>
                  </a:lnTo>
                  <a:lnTo>
                    <a:pt x="895" y="762"/>
                  </a:lnTo>
                  <a:close/>
                  <a:moveTo>
                    <a:pt x="895" y="1434"/>
                  </a:moveTo>
                  <a:lnTo>
                    <a:pt x="1284" y="1434"/>
                  </a:lnTo>
                  <a:lnTo>
                    <a:pt x="1284" y="1952"/>
                  </a:lnTo>
                  <a:lnTo>
                    <a:pt x="895" y="1952"/>
                  </a:lnTo>
                  <a:lnTo>
                    <a:pt x="895" y="1434"/>
                  </a:lnTo>
                  <a:lnTo>
                    <a:pt x="895" y="1434"/>
                  </a:lnTo>
                  <a:lnTo>
                    <a:pt x="895" y="1434"/>
                  </a:lnTo>
                  <a:lnTo>
                    <a:pt x="895" y="1434"/>
                  </a:lnTo>
                  <a:lnTo>
                    <a:pt x="895" y="1434"/>
                  </a:lnTo>
                  <a:close/>
                  <a:moveTo>
                    <a:pt x="895" y="2132"/>
                  </a:moveTo>
                  <a:lnTo>
                    <a:pt x="1284" y="2132"/>
                  </a:lnTo>
                  <a:lnTo>
                    <a:pt x="1284" y="2624"/>
                  </a:lnTo>
                  <a:lnTo>
                    <a:pt x="895" y="2624"/>
                  </a:lnTo>
                  <a:lnTo>
                    <a:pt x="895" y="2132"/>
                  </a:lnTo>
                  <a:lnTo>
                    <a:pt x="895" y="2132"/>
                  </a:lnTo>
                  <a:lnTo>
                    <a:pt x="895" y="2132"/>
                  </a:lnTo>
                  <a:lnTo>
                    <a:pt x="895" y="2132"/>
                  </a:lnTo>
                  <a:lnTo>
                    <a:pt x="895" y="2132"/>
                  </a:lnTo>
                  <a:close/>
                  <a:moveTo>
                    <a:pt x="895" y="2868"/>
                  </a:moveTo>
                  <a:lnTo>
                    <a:pt x="1284" y="2868"/>
                  </a:lnTo>
                  <a:lnTo>
                    <a:pt x="1284" y="3386"/>
                  </a:lnTo>
                  <a:lnTo>
                    <a:pt x="895" y="3386"/>
                  </a:lnTo>
                  <a:lnTo>
                    <a:pt x="895" y="2868"/>
                  </a:lnTo>
                  <a:lnTo>
                    <a:pt x="895" y="2868"/>
                  </a:lnTo>
                  <a:lnTo>
                    <a:pt x="895" y="2868"/>
                  </a:lnTo>
                  <a:lnTo>
                    <a:pt x="895" y="2868"/>
                  </a:lnTo>
                  <a:lnTo>
                    <a:pt x="895" y="2868"/>
                  </a:lnTo>
                  <a:close/>
                  <a:moveTo>
                    <a:pt x="220" y="762"/>
                  </a:moveTo>
                  <a:lnTo>
                    <a:pt x="649" y="762"/>
                  </a:lnTo>
                  <a:lnTo>
                    <a:pt x="649" y="1280"/>
                  </a:lnTo>
                  <a:lnTo>
                    <a:pt x="220" y="1280"/>
                  </a:lnTo>
                  <a:lnTo>
                    <a:pt x="220" y="762"/>
                  </a:lnTo>
                  <a:lnTo>
                    <a:pt x="220" y="762"/>
                  </a:lnTo>
                  <a:lnTo>
                    <a:pt x="220" y="762"/>
                  </a:lnTo>
                  <a:lnTo>
                    <a:pt x="220" y="762"/>
                  </a:lnTo>
                  <a:lnTo>
                    <a:pt x="220" y="762"/>
                  </a:lnTo>
                  <a:close/>
                  <a:moveTo>
                    <a:pt x="220" y="1434"/>
                  </a:moveTo>
                  <a:lnTo>
                    <a:pt x="649" y="1434"/>
                  </a:lnTo>
                  <a:lnTo>
                    <a:pt x="649" y="1952"/>
                  </a:lnTo>
                  <a:lnTo>
                    <a:pt x="220" y="1952"/>
                  </a:lnTo>
                  <a:lnTo>
                    <a:pt x="220" y="1434"/>
                  </a:lnTo>
                  <a:lnTo>
                    <a:pt x="220" y="1434"/>
                  </a:lnTo>
                  <a:lnTo>
                    <a:pt x="220" y="1434"/>
                  </a:lnTo>
                  <a:lnTo>
                    <a:pt x="220" y="1434"/>
                  </a:lnTo>
                  <a:lnTo>
                    <a:pt x="220" y="1434"/>
                  </a:lnTo>
                  <a:close/>
                  <a:moveTo>
                    <a:pt x="220" y="2132"/>
                  </a:moveTo>
                  <a:lnTo>
                    <a:pt x="649" y="2132"/>
                  </a:lnTo>
                  <a:lnTo>
                    <a:pt x="649" y="2624"/>
                  </a:lnTo>
                  <a:lnTo>
                    <a:pt x="220" y="2624"/>
                  </a:lnTo>
                  <a:lnTo>
                    <a:pt x="220" y="2132"/>
                  </a:lnTo>
                  <a:lnTo>
                    <a:pt x="220" y="2132"/>
                  </a:lnTo>
                  <a:lnTo>
                    <a:pt x="220" y="2132"/>
                  </a:lnTo>
                  <a:lnTo>
                    <a:pt x="220" y="2132"/>
                  </a:lnTo>
                  <a:lnTo>
                    <a:pt x="220" y="2132"/>
                  </a:lnTo>
                  <a:close/>
                  <a:moveTo>
                    <a:pt x="220" y="2868"/>
                  </a:moveTo>
                  <a:lnTo>
                    <a:pt x="649" y="2868"/>
                  </a:lnTo>
                  <a:lnTo>
                    <a:pt x="649" y="3386"/>
                  </a:lnTo>
                  <a:lnTo>
                    <a:pt x="220" y="3386"/>
                  </a:lnTo>
                  <a:lnTo>
                    <a:pt x="220" y="2868"/>
                  </a:lnTo>
                  <a:lnTo>
                    <a:pt x="220" y="2868"/>
                  </a:lnTo>
                  <a:lnTo>
                    <a:pt x="220" y="2868"/>
                  </a:lnTo>
                  <a:lnTo>
                    <a:pt x="220" y="2868"/>
                  </a:lnTo>
                  <a:lnTo>
                    <a:pt x="220" y="2868"/>
                  </a:lnTo>
                  <a:close/>
                  <a:moveTo>
                    <a:pt x="1753" y="206"/>
                  </a:moveTo>
                  <a:lnTo>
                    <a:pt x="1753" y="0"/>
                  </a:lnTo>
                  <a:lnTo>
                    <a:pt x="428" y="0"/>
                  </a:lnTo>
                  <a:lnTo>
                    <a:pt x="428" y="206"/>
                  </a:lnTo>
                  <a:lnTo>
                    <a:pt x="0" y="206"/>
                  </a:lnTo>
                  <a:lnTo>
                    <a:pt x="0" y="516"/>
                  </a:lnTo>
                  <a:lnTo>
                    <a:pt x="2182" y="516"/>
                  </a:lnTo>
                  <a:lnTo>
                    <a:pt x="2182" y="206"/>
                  </a:lnTo>
                  <a:lnTo>
                    <a:pt x="1753" y="206"/>
                  </a:lnTo>
                  <a:lnTo>
                    <a:pt x="1753" y="206"/>
                  </a:lnTo>
                  <a:lnTo>
                    <a:pt x="1753" y="206"/>
                  </a:lnTo>
                  <a:lnTo>
                    <a:pt x="1753" y="206"/>
                  </a:lnTo>
                  <a:lnTo>
                    <a:pt x="1753" y="206"/>
                  </a:lnTo>
                  <a:close/>
                </a:path>
              </a:pathLst>
            </a:custGeom>
            <a:solidFill>
              <a:schemeClr val="bg1">
                <a:lumMod val="65000"/>
              </a:schemeClr>
            </a:solidFill>
            <a:ln>
              <a:noFill/>
            </a:ln>
          </p:spPr>
          <p:txBody>
            <a:bodyPr vert="horz" wrap="square" lIns="68556" tIns="34278" rIns="68556" bIns="34278" numCol="1" anchor="t" anchorCtr="0" compatLnSpc="1">
              <a:prstTxWarp prst="textNoShape">
                <a:avLst/>
              </a:prstTxWarp>
            </a:bodyPr>
            <a:lstStyle/>
            <a:p>
              <a:pPr defTabSz="699287"/>
              <a:endParaRPr lang="en-US" sz="1350" kern="0" dirty="0">
                <a:solidFill>
                  <a:srgbClr val="1E1E1E"/>
                </a:solidFill>
              </a:endParaRPr>
            </a:p>
          </p:txBody>
        </p:sp>
        <p:sp>
          <p:nvSpPr>
            <p:cNvPr id="96" name="Freeform 5"/>
            <p:cNvSpPr>
              <a:spLocks noEditPoints="1"/>
            </p:cNvSpPr>
            <p:nvPr/>
          </p:nvSpPr>
          <p:spPr bwMode="auto">
            <a:xfrm>
              <a:off x="9133366" y="4456145"/>
              <a:ext cx="1433512" cy="2204472"/>
            </a:xfrm>
            <a:custGeom>
              <a:avLst/>
              <a:gdLst>
                <a:gd name="T0" fmla="*/ 1733 w 3319"/>
                <a:gd name="T1" fmla="*/ 1819 h 5104"/>
                <a:gd name="T2" fmla="*/ 2204 w 3319"/>
                <a:gd name="T3" fmla="*/ 1819 h 5104"/>
                <a:gd name="T4" fmla="*/ 2204 w 3319"/>
                <a:gd name="T5" fmla="*/ 5104 h 5104"/>
                <a:gd name="T6" fmla="*/ 1307 w 3319"/>
                <a:gd name="T7" fmla="*/ 0 h 5104"/>
                <a:gd name="T8" fmla="*/ 2204 w 3319"/>
                <a:gd name="T9" fmla="*/ 1466 h 5104"/>
                <a:gd name="T10" fmla="*/ 2204 w 3319"/>
                <a:gd name="T11" fmla="*/ 998 h 5104"/>
                <a:gd name="T12" fmla="*/ 2204 w 3319"/>
                <a:gd name="T13" fmla="*/ 1466 h 5104"/>
                <a:gd name="T14" fmla="*/ 1733 w 3319"/>
                <a:gd name="T15" fmla="*/ 338 h 5104"/>
                <a:gd name="T16" fmla="*/ 2204 w 3319"/>
                <a:gd name="T17" fmla="*/ 807 h 5104"/>
                <a:gd name="T18" fmla="*/ 2439 w 3319"/>
                <a:gd name="T19" fmla="*/ 4108 h 5104"/>
                <a:gd name="T20" fmla="*/ 2893 w 3319"/>
                <a:gd name="T21" fmla="*/ 4108 h 5104"/>
                <a:gd name="T22" fmla="*/ 2893 w 3319"/>
                <a:gd name="T23" fmla="*/ 3449 h 5104"/>
                <a:gd name="T24" fmla="*/ 2893 w 3319"/>
                <a:gd name="T25" fmla="*/ 2992 h 5104"/>
                <a:gd name="T26" fmla="*/ 2893 w 3319"/>
                <a:gd name="T27" fmla="*/ 3449 h 5104"/>
                <a:gd name="T28" fmla="*/ 2439 w 3319"/>
                <a:gd name="T29" fmla="*/ 2318 h 5104"/>
                <a:gd name="T30" fmla="*/ 2893 w 3319"/>
                <a:gd name="T31" fmla="*/ 2786 h 5104"/>
                <a:gd name="T32" fmla="*/ 2439 w 3319"/>
                <a:gd name="T33" fmla="*/ 2126 h 5104"/>
                <a:gd name="T34" fmla="*/ 2893 w 3319"/>
                <a:gd name="T35" fmla="*/ 2126 h 5104"/>
                <a:gd name="T36" fmla="*/ 2893 w 3319"/>
                <a:gd name="T37" fmla="*/ 1466 h 5104"/>
                <a:gd name="T38" fmla="*/ 2893 w 3319"/>
                <a:gd name="T39" fmla="*/ 998 h 5104"/>
                <a:gd name="T40" fmla="*/ 2893 w 3319"/>
                <a:gd name="T41" fmla="*/ 1466 h 5104"/>
                <a:gd name="T42" fmla="*/ 2439 w 3319"/>
                <a:gd name="T43" fmla="*/ 338 h 5104"/>
                <a:gd name="T44" fmla="*/ 2893 w 3319"/>
                <a:gd name="T45" fmla="*/ 807 h 5104"/>
                <a:gd name="T46" fmla="*/ 0 w 3319"/>
                <a:gd name="T47" fmla="*/ 5104 h 5104"/>
                <a:gd name="T48" fmla="*/ 0 w 3319"/>
                <a:gd name="T49" fmla="*/ 2010 h 5104"/>
                <a:gd name="T50" fmla="*/ 881 w 3319"/>
                <a:gd name="T51" fmla="*/ 4783 h 5104"/>
                <a:gd name="T52" fmla="*/ 881 w 3319"/>
                <a:gd name="T53" fmla="*/ 4314 h 5104"/>
                <a:gd name="T54" fmla="*/ 881 w 3319"/>
                <a:gd name="T55" fmla="*/ 4783 h 5104"/>
                <a:gd name="T56" fmla="*/ 426 w 3319"/>
                <a:gd name="T57" fmla="*/ 3652 h 5104"/>
                <a:gd name="T58" fmla="*/ 881 w 3319"/>
                <a:gd name="T59" fmla="*/ 4108 h 5104"/>
                <a:gd name="T60" fmla="*/ 426 w 3319"/>
                <a:gd name="T61" fmla="*/ 3449 h 5104"/>
                <a:gd name="T62" fmla="*/ 881 w 3319"/>
                <a:gd name="T63" fmla="*/ 3449 h 5104"/>
                <a:gd name="T64" fmla="*/ 881 w 3319"/>
                <a:gd name="T65" fmla="*/ 2786 h 5104"/>
                <a:gd name="T66" fmla="*/ 881 w 3319"/>
                <a:gd name="T67" fmla="*/ 2318 h 5104"/>
                <a:gd name="T68" fmla="*/ 881 w 3319"/>
                <a:gd name="T69" fmla="*/ 2786 h 5104"/>
                <a:gd name="T70" fmla="*/ 1118 w 3319"/>
                <a:gd name="T71" fmla="*/ 4314 h 5104"/>
                <a:gd name="T72" fmla="*/ 1586 w 3319"/>
                <a:gd name="T73" fmla="*/ 4783 h 5104"/>
                <a:gd name="T74" fmla="*/ 1118 w 3319"/>
                <a:gd name="T75" fmla="*/ 4108 h 5104"/>
                <a:gd name="T76" fmla="*/ 1586 w 3319"/>
                <a:gd name="T77" fmla="*/ 4108 h 5104"/>
                <a:gd name="T78" fmla="*/ 1586 w 3319"/>
                <a:gd name="T79" fmla="*/ 3449 h 5104"/>
                <a:gd name="T80" fmla="*/ 1586 w 3319"/>
                <a:gd name="T81" fmla="*/ 2992 h 5104"/>
                <a:gd name="T82" fmla="*/ 1586 w 3319"/>
                <a:gd name="T83" fmla="*/ 3449 h 5104"/>
                <a:gd name="T84" fmla="*/ 1118 w 3319"/>
                <a:gd name="T85" fmla="*/ 2318 h 5104"/>
                <a:gd name="T86" fmla="*/ 1586 w 3319"/>
                <a:gd name="T87" fmla="*/ 2786 h 5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319" h="5104">
                  <a:moveTo>
                    <a:pt x="1307" y="0"/>
                  </a:moveTo>
                  <a:lnTo>
                    <a:pt x="1307" y="1819"/>
                  </a:lnTo>
                  <a:lnTo>
                    <a:pt x="1733" y="1819"/>
                  </a:lnTo>
                  <a:lnTo>
                    <a:pt x="1733" y="1658"/>
                  </a:lnTo>
                  <a:lnTo>
                    <a:pt x="2204" y="1658"/>
                  </a:lnTo>
                  <a:lnTo>
                    <a:pt x="2204" y="1819"/>
                  </a:lnTo>
                  <a:lnTo>
                    <a:pt x="2204" y="2010"/>
                  </a:lnTo>
                  <a:lnTo>
                    <a:pt x="2204" y="2126"/>
                  </a:lnTo>
                  <a:lnTo>
                    <a:pt x="2204" y="5104"/>
                  </a:lnTo>
                  <a:lnTo>
                    <a:pt x="3319" y="5104"/>
                  </a:lnTo>
                  <a:lnTo>
                    <a:pt x="3319" y="0"/>
                  </a:lnTo>
                  <a:lnTo>
                    <a:pt x="1307" y="0"/>
                  </a:lnTo>
                  <a:lnTo>
                    <a:pt x="1307" y="0"/>
                  </a:lnTo>
                  <a:lnTo>
                    <a:pt x="1307" y="0"/>
                  </a:lnTo>
                  <a:close/>
                  <a:moveTo>
                    <a:pt x="2204" y="1466"/>
                  </a:moveTo>
                  <a:lnTo>
                    <a:pt x="1733" y="1466"/>
                  </a:lnTo>
                  <a:lnTo>
                    <a:pt x="1733" y="998"/>
                  </a:lnTo>
                  <a:lnTo>
                    <a:pt x="2204" y="998"/>
                  </a:lnTo>
                  <a:lnTo>
                    <a:pt x="2204" y="1466"/>
                  </a:lnTo>
                  <a:lnTo>
                    <a:pt x="2204" y="1466"/>
                  </a:lnTo>
                  <a:lnTo>
                    <a:pt x="2204" y="1466"/>
                  </a:lnTo>
                  <a:close/>
                  <a:moveTo>
                    <a:pt x="2204" y="807"/>
                  </a:moveTo>
                  <a:lnTo>
                    <a:pt x="1733" y="807"/>
                  </a:lnTo>
                  <a:lnTo>
                    <a:pt x="1733" y="338"/>
                  </a:lnTo>
                  <a:lnTo>
                    <a:pt x="2204" y="338"/>
                  </a:lnTo>
                  <a:lnTo>
                    <a:pt x="2204" y="807"/>
                  </a:lnTo>
                  <a:lnTo>
                    <a:pt x="2204" y="807"/>
                  </a:lnTo>
                  <a:lnTo>
                    <a:pt x="2204" y="807"/>
                  </a:lnTo>
                  <a:close/>
                  <a:moveTo>
                    <a:pt x="2893" y="4108"/>
                  </a:moveTo>
                  <a:lnTo>
                    <a:pt x="2439" y="4108"/>
                  </a:lnTo>
                  <a:lnTo>
                    <a:pt x="2439" y="3652"/>
                  </a:lnTo>
                  <a:lnTo>
                    <a:pt x="2893" y="3652"/>
                  </a:lnTo>
                  <a:lnTo>
                    <a:pt x="2893" y="4108"/>
                  </a:lnTo>
                  <a:lnTo>
                    <a:pt x="2893" y="4108"/>
                  </a:lnTo>
                  <a:lnTo>
                    <a:pt x="2893" y="4108"/>
                  </a:lnTo>
                  <a:close/>
                  <a:moveTo>
                    <a:pt x="2893" y="3449"/>
                  </a:moveTo>
                  <a:lnTo>
                    <a:pt x="2439" y="3449"/>
                  </a:lnTo>
                  <a:lnTo>
                    <a:pt x="2439" y="2992"/>
                  </a:lnTo>
                  <a:lnTo>
                    <a:pt x="2893" y="2992"/>
                  </a:lnTo>
                  <a:lnTo>
                    <a:pt x="2893" y="3449"/>
                  </a:lnTo>
                  <a:lnTo>
                    <a:pt x="2893" y="3449"/>
                  </a:lnTo>
                  <a:lnTo>
                    <a:pt x="2893" y="3449"/>
                  </a:lnTo>
                  <a:close/>
                  <a:moveTo>
                    <a:pt x="2893" y="2786"/>
                  </a:moveTo>
                  <a:lnTo>
                    <a:pt x="2439" y="2786"/>
                  </a:lnTo>
                  <a:lnTo>
                    <a:pt x="2439" y="2318"/>
                  </a:lnTo>
                  <a:lnTo>
                    <a:pt x="2893" y="2318"/>
                  </a:lnTo>
                  <a:lnTo>
                    <a:pt x="2893" y="2786"/>
                  </a:lnTo>
                  <a:lnTo>
                    <a:pt x="2893" y="2786"/>
                  </a:lnTo>
                  <a:lnTo>
                    <a:pt x="2893" y="2786"/>
                  </a:lnTo>
                  <a:close/>
                  <a:moveTo>
                    <a:pt x="2893" y="2126"/>
                  </a:moveTo>
                  <a:lnTo>
                    <a:pt x="2439" y="2126"/>
                  </a:lnTo>
                  <a:lnTo>
                    <a:pt x="2439" y="1658"/>
                  </a:lnTo>
                  <a:lnTo>
                    <a:pt x="2893" y="1658"/>
                  </a:lnTo>
                  <a:lnTo>
                    <a:pt x="2893" y="2126"/>
                  </a:lnTo>
                  <a:lnTo>
                    <a:pt x="2893" y="2126"/>
                  </a:lnTo>
                  <a:lnTo>
                    <a:pt x="2893" y="2126"/>
                  </a:lnTo>
                  <a:close/>
                  <a:moveTo>
                    <a:pt x="2893" y="1466"/>
                  </a:moveTo>
                  <a:lnTo>
                    <a:pt x="2439" y="1466"/>
                  </a:lnTo>
                  <a:lnTo>
                    <a:pt x="2439" y="998"/>
                  </a:lnTo>
                  <a:lnTo>
                    <a:pt x="2893" y="998"/>
                  </a:lnTo>
                  <a:lnTo>
                    <a:pt x="2893" y="1466"/>
                  </a:lnTo>
                  <a:lnTo>
                    <a:pt x="2893" y="1466"/>
                  </a:lnTo>
                  <a:lnTo>
                    <a:pt x="2893" y="1466"/>
                  </a:lnTo>
                  <a:close/>
                  <a:moveTo>
                    <a:pt x="2893" y="807"/>
                  </a:moveTo>
                  <a:lnTo>
                    <a:pt x="2439" y="807"/>
                  </a:lnTo>
                  <a:lnTo>
                    <a:pt x="2439" y="338"/>
                  </a:lnTo>
                  <a:lnTo>
                    <a:pt x="2893" y="338"/>
                  </a:lnTo>
                  <a:lnTo>
                    <a:pt x="2893" y="807"/>
                  </a:lnTo>
                  <a:lnTo>
                    <a:pt x="2893" y="807"/>
                  </a:lnTo>
                  <a:lnTo>
                    <a:pt x="2893" y="807"/>
                  </a:lnTo>
                  <a:close/>
                  <a:moveTo>
                    <a:pt x="0" y="2010"/>
                  </a:moveTo>
                  <a:lnTo>
                    <a:pt x="0" y="5104"/>
                  </a:lnTo>
                  <a:lnTo>
                    <a:pt x="2013" y="5104"/>
                  </a:lnTo>
                  <a:lnTo>
                    <a:pt x="2013" y="2010"/>
                  </a:lnTo>
                  <a:lnTo>
                    <a:pt x="0" y="2010"/>
                  </a:lnTo>
                  <a:lnTo>
                    <a:pt x="0" y="2010"/>
                  </a:lnTo>
                  <a:lnTo>
                    <a:pt x="0" y="2010"/>
                  </a:lnTo>
                  <a:close/>
                  <a:moveTo>
                    <a:pt x="881" y="4783"/>
                  </a:moveTo>
                  <a:lnTo>
                    <a:pt x="426" y="4783"/>
                  </a:lnTo>
                  <a:lnTo>
                    <a:pt x="426" y="4314"/>
                  </a:lnTo>
                  <a:lnTo>
                    <a:pt x="881" y="4314"/>
                  </a:lnTo>
                  <a:lnTo>
                    <a:pt x="881" y="4783"/>
                  </a:lnTo>
                  <a:lnTo>
                    <a:pt x="881" y="4783"/>
                  </a:lnTo>
                  <a:lnTo>
                    <a:pt x="881" y="4783"/>
                  </a:lnTo>
                  <a:close/>
                  <a:moveTo>
                    <a:pt x="881" y="4108"/>
                  </a:moveTo>
                  <a:lnTo>
                    <a:pt x="426" y="4108"/>
                  </a:lnTo>
                  <a:lnTo>
                    <a:pt x="426" y="3652"/>
                  </a:lnTo>
                  <a:lnTo>
                    <a:pt x="881" y="3652"/>
                  </a:lnTo>
                  <a:lnTo>
                    <a:pt x="881" y="4108"/>
                  </a:lnTo>
                  <a:lnTo>
                    <a:pt x="881" y="4108"/>
                  </a:lnTo>
                  <a:lnTo>
                    <a:pt x="881" y="4108"/>
                  </a:lnTo>
                  <a:close/>
                  <a:moveTo>
                    <a:pt x="881" y="3449"/>
                  </a:moveTo>
                  <a:lnTo>
                    <a:pt x="426" y="3449"/>
                  </a:lnTo>
                  <a:lnTo>
                    <a:pt x="426" y="2992"/>
                  </a:lnTo>
                  <a:lnTo>
                    <a:pt x="881" y="2992"/>
                  </a:lnTo>
                  <a:lnTo>
                    <a:pt x="881" y="3449"/>
                  </a:lnTo>
                  <a:lnTo>
                    <a:pt x="881" y="3449"/>
                  </a:lnTo>
                  <a:lnTo>
                    <a:pt x="881" y="3449"/>
                  </a:lnTo>
                  <a:close/>
                  <a:moveTo>
                    <a:pt x="881" y="2786"/>
                  </a:moveTo>
                  <a:lnTo>
                    <a:pt x="426" y="2786"/>
                  </a:lnTo>
                  <a:lnTo>
                    <a:pt x="426" y="2318"/>
                  </a:lnTo>
                  <a:lnTo>
                    <a:pt x="881" y="2318"/>
                  </a:lnTo>
                  <a:lnTo>
                    <a:pt x="881" y="2786"/>
                  </a:lnTo>
                  <a:lnTo>
                    <a:pt x="881" y="2786"/>
                  </a:lnTo>
                  <a:lnTo>
                    <a:pt x="881" y="2786"/>
                  </a:lnTo>
                  <a:close/>
                  <a:moveTo>
                    <a:pt x="1586" y="4783"/>
                  </a:moveTo>
                  <a:lnTo>
                    <a:pt x="1118" y="4783"/>
                  </a:lnTo>
                  <a:lnTo>
                    <a:pt x="1118" y="4314"/>
                  </a:lnTo>
                  <a:lnTo>
                    <a:pt x="1586" y="4314"/>
                  </a:lnTo>
                  <a:lnTo>
                    <a:pt x="1586" y="4783"/>
                  </a:lnTo>
                  <a:lnTo>
                    <a:pt x="1586" y="4783"/>
                  </a:lnTo>
                  <a:lnTo>
                    <a:pt x="1586" y="4783"/>
                  </a:lnTo>
                  <a:close/>
                  <a:moveTo>
                    <a:pt x="1586" y="4108"/>
                  </a:moveTo>
                  <a:lnTo>
                    <a:pt x="1118" y="4108"/>
                  </a:lnTo>
                  <a:lnTo>
                    <a:pt x="1118" y="3652"/>
                  </a:lnTo>
                  <a:lnTo>
                    <a:pt x="1586" y="3652"/>
                  </a:lnTo>
                  <a:lnTo>
                    <a:pt x="1586" y="4108"/>
                  </a:lnTo>
                  <a:lnTo>
                    <a:pt x="1586" y="4108"/>
                  </a:lnTo>
                  <a:lnTo>
                    <a:pt x="1586" y="4108"/>
                  </a:lnTo>
                  <a:close/>
                  <a:moveTo>
                    <a:pt x="1586" y="3449"/>
                  </a:moveTo>
                  <a:lnTo>
                    <a:pt x="1118" y="3449"/>
                  </a:lnTo>
                  <a:lnTo>
                    <a:pt x="1118" y="2992"/>
                  </a:lnTo>
                  <a:lnTo>
                    <a:pt x="1586" y="2992"/>
                  </a:lnTo>
                  <a:lnTo>
                    <a:pt x="1586" y="3449"/>
                  </a:lnTo>
                  <a:lnTo>
                    <a:pt x="1586" y="3449"/>
                  </a:lnTo>
                  <a:lnTo>
                    <a:pt x="1586" y="3449"/>
                  </a:lnTo>
                  <a:close/>
                  <a:moveTo>
                    <a:pt x="1586" y="2786"/>
                  </a:moveTo>
                  <a:lnTo>
                    <a:pt x="1118" y="2786"/>
                  </a:lnTo>
                  <a:lnTo>
                    <a:pt x="1118" y="2318"/>
                  </a:lnTo>
                  <a:lnTo>
                    <a:pt x="1586" y="2318"/>
                  </a:lnTo>
                  <a:lnTo>
                    <a:pt x="1586" y="2786"/>
                  </a:lnTo>
                  <a:lnTo>
                    <a:pt x="1586" y="2786"/>
                  </a:lnTo>
                  <a:lnTo>
                    <a:pt x="1586" y="2786"/>
                  </a:lnTo>
                  <a:close/>
                </a:path>
              </a:pathLst>
            </a:custGeom>
            <a:solidFill>
              <a:schemeClr val="bg1">
                <a:lumMod val="50000"/>
              </a:schemeClr>
            </a:solidFill>
            <a:ln>
              <a:noFill/>
            </a:ln>
          </p:spPr>
          <p:txBody>
            <a:bodyPr vert="horz" wrap="square" lIns="68556" tIns="34278" rIns="68556" bIns="34278" numCol="1" anchor="t" anchorCtr="0" compatLnSpc="1">
              <a:prstTxWarp prst="textNoShape">
                <a:avLst/>
              </a:prstTxWarp>
            </a:bodyPr>
            <a:lstStyle/>
            <a:p>
              <a:pPr defTabSz="699287"/>
              <a:endParaRPr lang="en-US" sz="1350" kern="0" dirty="0">
                <a:solidFill>
                  <a:srgbClr val="1E1E1E"/>
                </a:solidFill>
              </a:endParaRPr>
            </a:p>
          </p:txBody>
        </p:sp>
        <p:sp>
          <p:nvSpPr>
            <p:cNvPr id="97" name="Freeform 9"/>
            <p:cNvSpPr>
              <a:spLocks noEditPoints="1"/>
            </p:cNvSpPr>
            <p:nvPr/>
          </p:nvSpPr>
          <p:spPr bwMode="auto">
            <a:xfrm>
              <a:off x="11224241" y="4590530"/>
              <a:ext cx="955059" cy="2070087"/>
            </a:xfrm>
            <a:custGeom>
              <a:avLst/>
              <a:gdLst>
                <a:gd name="T0" fmla="*/ 895 w 2182"/>
                <a:gd name="T1" fmla="*/ 4214 h 4214"/>
                <a:gd name="T2" fmla="*/ 0 w 2182"/>
                <a:gd name="T3" fmla="*/ 3722 h 4214"/>
                <a:gd name="T4" fmla="*/ 0 w 2182"/>
                <a:gd name="T5" fmla="*/ 3722 h 4214"/>
                <a:gd name="T6" fmla="*/ 2182 w 2182"/>
                <a:gd name="T7" fmla="*/ 4214 h 4214"/>
                <a:gd name="T8" fmla="*/ 1284 w 2182"/>
                <a:gd name="T9" fmla="*/ 3722 h 4214"/>
                <a:gd name="T10" fmla="*/ 1284 w 2182"/>
                <a:gd name="T11" fmla="*/ 3722 h 4214"/>
                <a:gd name="T12" fmla="*/ 2182 w 2182"/>
                <a:gd name="T13" fmla="*/ 542 h 4214"/>
                <a:gd name="T14" fmla="*/ 0 w 2182"/>
                <a:gd name="T15" fmla="*/ 3696 h 4214"/>
                <a:gd name="T16" fmla="*/ 0 w 2182"/>
                <a:gd name="T17" fmla="*/ 3696 h 4214"/>
                <a:gd name="T18" fmla="*/ 1959 w 2182"/>
                <a:gd name="T19" fmla="*/ 1280 h 4214"/>
                <a:gd name="T20" fmla="*/ 1532 w 2182"/>
                <a:gd name="T21" fmla="*/ 762 h 4214"/>
                <a:gd name="T22" fmla="*/ 1532 w 2182"/>
                <a:gd name="T23" fmla="*/ 762 h 4214"/>
                <a:gd name="T24" fmla="*/ 1959 w 2182"/>
                <a:gd name="T25" fmla="*/ 1952 h 4214"/>
                <a:gd name="T26" fmla="*/ 1532 w 2182"/>
                <a:gd name="T27" fmla="*/ 1434 h 4214"/>
                <a:gd name="T28" fmla="*/ 1532 w 2182"/>
                <a:gd name="T29" fmla="*/ 1434 h 4214"/>
                <a:gd name="T30" fmla="*/ 1959 w 2182"/>
                <a:gd name="T31" fmla="*/ 2624 h 4214"/>
                <a:gd name="T32" fmla="*/ 1532 w 2182"/>
                <a:gd name="T33" fmla="*/ 2132 h 4214"/>
                <a:gd name="T34" fmla="*/ 1532 w 2182"/>
                <a:gd name="T35" fmla="*/ 2132 h 4214"/>
                <a:gd name="T36" fmla="*/ 1959 w 2182"/>
                <a:gd name="T37" fmla="*/ 3386 h 4214"/>
                <a:gd name="T38" fmla="*/ 1532 w 2182"/>
                <a:gd name="T39" fmla="*/ 2868 h 4214"/>
                <a:gd name="T40" fmla="*/ 1532 w 2182"/>
                <a:gd name="T41" fmla="*/ 2868 h 4214"/>
                <a:gd name="T42" fmla="*/ 1284 w 2182"/>
                <a:gd name="T43" fmla="*/ 1280 h 4214"/>
                <a:gd name="T44" fmla="*/ 895 w 2182"/>
                <a:gd name="T45" fmla="*/ 762 h 4214"/>
                <a:gd name="T46" fmla="*/ 895 w 2182"/>
                <a:gd name="T47" fmla="*/ 762 h 4214"/>
                <a:gd name="T48" fmla="*/ 1284 w 2182"/>
                <a:gd name="T49" fmla="*/ 1952 h 4214"/>
                <a:gd name="T50" fmla="*/ 895 w 2182"/>
                <a:gd name="T51" fmla="*/ 1434 h 4214"/>
                <a:gd name="T52" fmla="*/ 895 w 2182"/>
                <a:gd name="T53" fmla="*/ 1434 h 4214"/>
                <a:gd name="T54" fmla="*/ 1284 w 2182"/>
                <a:gd name="T55" fmla="*/ 2624 h 4214"/>
                <a:gd name="T56" fmla="*/ 895 w 2182"/>
                <a:gd name="T57" fmla="*/ 2132 h 4214"/>
                <a:gd name="T58" fmla="*/ 895 w 2182"/>
                <a:gd name="T59" fmla="*/ 2132 h 4214"/>
                <a:gd name="T60" fmla="*/ 1284 w 2182"/>
                <a:gd name="T61" fmla="*/ 3386 h 4214"/>
                <a:gd name="T62" fmla="*/ 895 w 2182"/>
                <a:gd name="T63" fmla="*/ 2868 h 4214"/>
                <a:gd name="T64" fmla="*/ 895 w 2182"/>
                <a:gd name="T65" fmla="*/ 2868 h 4214"/>
                <a:gd name="T66" fmla="*/ 649 w 2182"/>
                <a:gd name="T67" fmla="*/ 1280 h 4214"/>
                <a:gd name="T68" fmla="*/ 220 w 2182"/>
                <a:gd name="T69" fmla="*/ 762 h 4214"/>
                <a:gd name="T70" fmla="*/ 220 w 2182"/>
                <a:gd name="T71" fmla="*/ 762 h 4214"/>
                <a:gd name="T72" fmla="*/ 649 w 2182"/>
                <a:gd name="T73" fmla="*/ 1952 h 4214"/>
                <a:gd name="T74" fmla="*/ 220 w 2182"/>
                <a:gd name="T75" fmla="*/ 1434 h 4214"/>
                <a:gd name="T76" fmla="*/ 220 w 2182"/>
                <a:gd name="T77" fmla="*/ 1434 h 4214"/>
                <a:gd name="T78" fmla="*/ 649 w 2182"/>
                <a:gd name="T79" fmla="*/ 2624 h 4214"/>
                <a:gd name="T80" fmla="*/ 220 w 2182"/>
                <a:gd name="T81" fmla="*/ 2132 h 4214"/>
                <a:gd name="T82" fmla="*/ 220 w 2182"/>
                <a:gd name="T83" fmla="*/ 2132 h 4214"/>
                <a:gd name="T84" fmla="*/ 649 w 2182"/>
                <a:gd name="T85" fmla="*/ 3386 h 4214"/>
                <a:gd name="T86" fmla="*/ 220 w 2182"/>
                <a:gd name="T87" fmla="*/ 2868 h 4214"/>
                <a:gd name="T88" fmla="*/ 220 w 2182"/>
                <a:gd name="T89" fmla="*/ 2868 h 4214"/>
                <a:gd name="T90" fmla="*/ 428 w 2182"/>
                <a:gd name="T91" fmla="*/ 0 h 4214"/>
                <a:gd name="T92" fmla="*/ 0 w 2182"/>
                <a:gd name="T93" fmla="*/ 516 h 4214"/>
                <a:gd name="T94" fmla="*/ 1753 w 2182"/>
                <a:gd name="T95" fmla="*/ 206 h 4214"/>
                <a:gd name="T96" fmla="*/ 1753 w 2182"/>
                <a:gd name="T97" fmla="*/ 206 h 4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182" h="4214">
                  <a:moveTo>
                    <a:pt x="0" y="3722"/>
                  </a:moveTo>
                  <a:lnTo>
                    <a:pt x="895" y="3722"/>
                  </a:lnTo>
                  <a:lnTo>
                    <a:pt x="895" y="4214"/>
                  </a:lnTo>
                  <a:lnTo>
                    <a:pt x="0" y="4214"/>
                  </a:lnTo>
                  <a:lnTo>
                    <a:pt x="0" y="3722"/>
                  </a:lnTo>
                  <a:lnTo>
                    <a:pt x="0" y="3722"/>
                  </a:lnTo>
                  <a:lnTo>
                    <a:pt x="0" y="3722"/>
                  </a:lnTo>
                  <a:lnTo>
                    <a:pt x="0" y="3722"/>
                  </a:lnTo>
                  <a:lnTo>
                    <a:pt x="0" y="3722"/>
                  </a:lnTo>
                  <a:close/>
                  <a:moveTo>
                    <a:pt x="1284" y="3722"/>
                  </a:moveTo>
                  <a:lnTo>
                    <a:pt x="2182" y="3722"/>
                  </a:lnTo>
                  <a:lnTo>
                    <a:pt x="2182" y="4214"/>
                  </a:lnTo>
                  <a:lnTo>
                    <a:pt x="1284" y="4214"/>
                  </a:lnTo>
                  <a:lnTo>
                    <a:pt x="1284" y="3722"/>
                  </a:lnTo>
                  <a:lnTo>
                    <a:pt x="1284" y="3722"/>
                  </a:lnTo>
                  <a:lnTo>
                    <a:pt x="1284" y="3722"/>
                  </a:lnTo>
                  <a:lnTo>
                    <a:pt x="1284" y="3722"/>
                  </a:lnTo>
                  <a:lnTo>
                    <a:pt x="1284" y="3722"/>
                  </a:lnTo>
                  <a:close/>
                  <a:moveTo>
                    <a:pt x="0" y="3696"/>
                  </a:moveTo>
                  <a:lnTo>
                    <a:pt x="2182" y="3696"/>
                  </a:lnTo>
                  <a:lnTo>
                    <a:pt x="2182" y="542"/>
                  </a:lnTo>
                  <a:lnTo>
                    <a:pt x="0" y="542"/>
                  </a:lnTo>
                  <a:lnTo>
                    <a:pt x="0" y="3696"/>
                  </a:lnTo>
                  <a:lnTo>
                    <a:pt x="0" y="3696"/>
                  </a:lnTo>
                  <a:lnTo>
                    <a:pt x="0" y="3696"/>
                  </a:lnTo>
                  <a:lnTo>
                    <a:pt x="0" y="3696"/>
                  </a:lnTo>
                  <a:lnTo>
                    <a:pt x="0" y="3696"/>
                  </a:lnTo>
                  <a:close/>
                  <a:moveTo>
                    <a:pt x="1532" y="762"/>
                  </a:moveTo>
                  <a:lnTo>
                    <a:pt x="1959" y="762"/>
                  </a:lnTo>
                  <a:lnTo>
                    <a:pt x="1959" y="1280"/>
                  </a:lnTo>
                  <a:lnTo>
                    <a:pt x="1532" y="1280"/>
                  </a:lnTo>
                  <a:lnTo>
                    <a:pt x="1532" y="762"/>
                  </a:lnTo>
                  <a:lnTo>
                    <a:pt x="1532" y="762"/>
                  </a:lnTo>
                  <a:lnTo>
                    <a:pt x="1532" y="762"/>
                  </a:lnTo>
                  <a:lnTo>
                    <a:pt x="1532" y="762"/>
                  </a:lnTo>
                  <a:lnTo>
                    <a:pt x="1532" y="762"/>
                  </a:lnTo>
                  <a:close/>
                  <a:moveTo>
                    <a:pt x="1532" y="1434"/>
                  </a:moveTo>
                  <a:lnTo>
                    <a:pt x="1959" y="1434"/>
                  </a:lnTo>
                  <a:lnTo>
                    <a:pt x="1959" y="1952"/>
                  </a:lnTo>
                  <a:lnTo>
                    <a:pt x="1532" y="1952"/>
                  </a:lnTo>
                  <a:lnTo>
                    <a:pt x="1532" y="1434"/>
                  </a:lnTo>
                  <a:lnTo>
                    <a:pt x="1532" y="1434"/>
                  </a:lnTo>
                  <a:lnTo>
                    <a:pt x="1532" y="1434"/>
                  </a:lnTo>
                  <a:lnTo>
                    <a:pt x="1532" y="1434"/>
                  </a:lnTo>
                  <a:lnTo>
                    <a:pt x="1532" y="1434"/>
                  </a:lnTo>
                  <a:close/>
                  <a:moveTo>
                    <a:pt x="1532" y="2132"/>
                  </a:moveTo>
                  <a:lnTo>
                    <a:pt x="1959" y="2132"/>
                  </a:lnTo>
                  <a:lnTo>
                    <a:pt x="1959" y="2624"/>
                  </a:lnTo>
                  <a:lnTo>
                    <a:pt x="1532" y="2624"/>
                  </a:lnTo>
                  <a:lnTo>
                    <a:pt x="1532" y="2132"/>
                  </a:lnTo>
                  <a:lnTo>
                    <a:pt x="1532" y="2132"/>
                  </a:lnTo>
                  <a:lnTo>
                    <a:pt x="1532" y="2132"/>
                  </a:lnTo>
                  <a:lnTo>
                    <a:pt x="1532" y="2132"/>
                  </a:lnTo>
                  <a:lnTo>
                    <a:pt x="1532" y="2132"/>
                  </a:lnTo>
                  <a:close/>
                  <a:moveTo>
                    <a:pt x="1532" y="2868"/>
                  </a:moveTo>
                  <a:lnTo>
                    <a:pt x="1959" y="2868"/>
                  </a:lnTo>
                  <a:lnTo>
                    <a:pt x="1959" y="3386"/>
                  </a:lnTo>
                  <a:lnTo>
                    <a:pt x="1532" y="3386"/>
                  </a:lnTo>
                  <a:lnTo>
                    <a:pt x="1532" y="2868"/>
                  </a:lnTo>
                  <a:lnTo>
                    <a:pt x="1532" y="2868"/>
                  </a:lnTo>
                  <a:lnTo>
                    <a:pt x="1532" y="2868"/>
                  </a:lnTo>
                  <a:lnTo>
                    <a:pt x="1532" y="2868"/>
                  </a:lnTo>
                  <a:lnTo>
                    <a:pt x="1532" y="2868"/>
                  </a:lnTo>
                  <a:close/>
                  <a:moveTo>
                    <a:pt x="895" y="762"/>
                  </a:moveTo>
                  <a:lnTo>
                    <a:pt x="1284" y="762"/>
                  </a:lnTo>
                  <a:lnTo>
                    <a:pt x="1284" y="1280"/>
                  </a:lnTo>
                  <a:lnTo>
                    <a:pt x="895" y="1280"/>
                  </a:lnTo>
                  <a:lnTo>
                    <a:pt x="895" y="762"/>
                  </a:lnTo>
                  <a:lnTo>
                    <a:pt x="895" y="762"/>
                  </a:lnTo>
                  <a:lnTo>
                    <a:pt x="895" y="762"/>
                  </a:lnTo>
                  <a:lnTo>
                    <a:pt x="895" y="762"/>
                  </a:lnTo>
                  <a:lnTo>
                    <a:pt x="895" y="762"/>
                  </a:lnTo>
                  <a:close/>
                  <a:moveTo>
                    <a:pt x="895" y="1434"/>
                  </a:moveTo>
                  <a:lnTo>
                    <a:pt x="1284" y="1434"/>
                  </a:lnTo>
                  <a:lnTo>
                    <a:pt x="1284" y="1952"/>
                  </a:lnTo>
                  <a:lnTo>
                    <a:pt x="895" y="1952"/>
                  </a:lnTo>
                  <a:lnTo>
                    <a:pt x="895" y="1434"/>
                  </a:lnTo>
                  <a:lnTo>
                    <a:pt x="895" y="1434"/>
                  </a:lnTo>
                  <a:lnTo>
                    <a:pt x="895" y="1434"/>
                  </a:lnTo>
                  <a:lnTo>
                    <a:pt x="895" y="1434"/>
                  </a:lnTo>
                  <a:lnTo>
                    <a:pt x="895" y="1434"/>
                  </a:lnTo>
                  <a:close/>
                  <a:moveTo>
                    <a:pt x="895" y="2132"/>
                  </a:moveTo>
                  <a:lnTo>
                    <a:pt x="1284" y="2132"/>
                  </a:lnTo>
                  <a:lnTo>
                    <a:pt x="1284" y="2624"/>
                  </a:lnTo>
                  <a:lnTo>
                    <a:pt x="895" y="2624"/>
                  </a:lnTo>
                  <a:lnTo>
                    <a:pt x="895" y="2132"/>
                  </a:lnTo>
                  <a:lnTo>
                    <a:pt x="895" y="2132"/>
                  </a:lnTo>
                  <a:lnTo>
                    <a:pt x="895" y="2132"/>
                  </a:lnTo>
                  <a:lnTo>
                    <a:pt x="895" y="2132"/>
                  </a:lnTo>
                  <a:lnTo>
                    <a:pt x="895" y="2132"/>
                  </a:lnTo>
                  <a:close/>
                  <a:moveTo>
                    <a:pt x="895" y="2868"/>
                  </a:moveTo>
                  <a:lnTo>
                    <a:pt x="1284" y="2868"/>
                  </a:lnTo>
                  <a:lnTo>
                    <a:pt x="1284" y="3386"/>
                  </a:lnTo>
                  <a:lnTo>
                    <a:pt x="895" y="3386"/>
                  </a:lnTo>
                  <a:lnTo>
                    <a:pt x="895" y="2868"/>
                  </a:lnTo>
                  <a:lnTo>
                    <a:pt x="895" y="2868"/>
                  </a:lnTo>
                  <a:lnTo>
                    <a:pt x="895" y="2868"/>
                  </a:lnTo>
                  <a:lnTo>
                    <a:pt x="895" y="2868"/>
                  </a:lnTo>
                  <a:lnTo>
                    <a:pt x="895" y="2868"/>
                  </a:lnTo>
                  <a:close/>
                  <a:moveTo>
                    <a:pt x="220" y="762"/>
                  </a:moveTo>
                  <a:lnTo>
                    <a:pt x="649" y="762"/>
                  </a:lnTo>
                  <a:lnTo>
                    <a:pt x="649" y="1280"/>
                  </a:lnTo>
                  <a:lnTo>
                    <a:pt x="220" y="1280"/>
                  </a:lnTo>
                  <a:lnTo>
                    <a:pt x="220" y="762"/>
                  </a:lnTo>
                  <a:lnTo>
                    <a:pt x="220" y="762"/>
                  </a:lnTo>
                  <a:lnTo>
                    <a:pt x="220" y="762"/>
                  </a:lnTo>
                  <a:lnTo>
                    <a:pt x="220" y="762"/>
                  </a:lnTo>
                  <a:lnTo>
                    <a:pt x="220" y="762"/>
                  </a:lnTo>
                  <a:close/>
                  <a:moveTo>
                    <a:pt x="220" y="1434"/>
                  </a:moveTo>
                  <a:lnTo>
                    <a:pt x="649" y="1434"/>
                  </a:lnTo>
                  <a:lnTo>
                    <a:pt x="649" y="1952"/>
                  </a:lnTo>
                  <a:lnTo>
                    <a:pt x="220" y="1952"/>
                  </a:lnTo>
                  <a:lnTo>
                    <a:pt x="220" y="1434"/>
                  </a:lnTo>
                  <a:lnTo>
                    <a:pt x="220" y="1434"/>
                  </a:lnTo>
                  <a:lnTo>
                    <a:pt x="220" y="1434"/>
                  </a:lnTo>
                  <a:lnTo>
                    <a:pt x="220" y="1434"/>
                  </a:lnTo>
                  <a:lnTo>
                    <a:pt x="220" y="1434"/>
                  </a:lnTo>
                  <a:close/>
                  <a:moveTo>
                    <a:pt x="220" y="2132"/>
                  </a:moveTo>
                  <a:lnTo>
                    <a:pt x="649" y="2132"/>
                  </a:lnTo>
                  <a:lnTo>
                    <a:pt x="649" y="2624"/>
                  </a:lnTo>
                  <a:lnTo>
                    <a:pt x="220" y="2624"/>
                  </a:lnTo>
                  <a:lnTo>
                    <a:pt x="220" y="2132"/>
                  </a:lnTo>
                  <a:lnTo>
                    <a:pt x="220" y="2132"/>
                  </a:lnTo>
                  <a:lnTo>
                    <a:pt x="220" y="2132"/>
                  </a:lnTo>
                  <a:lnTo>
                    <a:pt x="220" y="2132"/>
                  </a:lnTo>
                  <a:lnTo>
                    <a:pt x="220" y="2132"/>
                  </a:lnTo>
                  <a:close/>
                  <a:moveTo>
                    <a:pt x="220" y="2868"/>
                  </a:moveTo>
                  <a:lnTo>
                    <a:pt x="649" y="2868"/>
                  </a:lnTo>
                  <a:lnTo>
                    <a:pt x="649" y="3386"/>
                  </a:lnTo>
                  <a:lnTo>
                    <a:pt x="220" y="3386"/>
                  </a:lnTo>
                  <a:lnTo>
                    <a:pt x="220" y="2868"/>
                  </a:lnTo>
                  <a:lnTo>
                    <a:pt x="220" y="2868"/>
                  </a:lnTo>
                  <a:lnTo>
                    <a:pt x="220" y="2868"/>
                  </a:lnTo>
                  <a:lnTo>
                    <a:pt x="220" y="2868"/>
                  </a:lnTo>
                  <a:lnTo>
                    <a:pt x="220" y="2868"/>
                  </a:lnTo>
                  <a:close/>
                  <a:moveTo>
                    <a:pt x="1753" y="206"/>
                  </a:moveTo>
                  <a:lnTo>
                    <a:pt x="1753" y="0"/>
                  </a:lnTo>
                  <a:lnTo>
                    <a:pt x="428" y="0"/>
                  </a:lnTo>
                  <a:lnTo>
                    <a:pt x="428" y="206"/>
                  </a:lnTo>
                  <a:lnTo>
                    <a:pt x="0" y="206"/>
                  </a:lnTo>
                  <a:lnTo>
                    <a:pt x="0" y="516"/>
                  </a:lnTo>
                  <a:lnTo>
                    <a:pt x="2182" y="516"/>
                  </a:lnTo>
                  <a:lnTo>
                    <a:pt x="2182" y="206"/>
                  </a:lnTo>
                  <a:lnTo>
                    <a:pt x="1753" y="206"/>
                  </a:lnTo>
                  <a:lnTo>
                    <a:pt x="1753" y="206"/>
                  </a:lnTo>
                  <a:lnTo>
                    <a:pt x="1753" y="206"/>
                  </a:lnTo>
                  <a:lnTo>
                    <a:pt x="1753" y="206"/>
                  </a:lnTo>
                  <a:lnTo>
                    <a:pt x="1753" y="206"/>
                  </a:lnTo>
                  <a:close/>
                </a:path>
              </a:pathLst>
            </a:custGeom>
            <a:solidFill>
              <a:schemeClr val="bg1">
                <a:lumMod val="50000"/>
              </a:schemeClr>
            </a:solidFill>
            <a:ln>
              <a:noFill/>
            </a:ln>
          </p:spPr>
          <p:txBody>
            <a:bodyPr vert="horz" wrap="square" lIns="68556" tIns="34278" rIns="68556" bIns="34278" numCol="1" anchor="t" anchorCtr="0" compatLnSpc="1">
              <a:prstTxWarp prst="textNoShape">
                <a:avLst/>
              </a:prstTxWarp>
            </a:bodyPr>
            <a:lstStyle/>
            <a:p>
              <a:pPr defTabSz="699287"/>
              <a:endParaRPr lang="en-US" sz="1350" kern="0" dirty="0">
                <a:solidFill>
                  <a:srgbClr val="1E1E1E"/>
                </a:solidFill>
              </a:endParaRPr>
            </a:p>
          </p:txBody>
        </p:sp>
        <p:sp>
          <p:nvSpPr>
            <p:cNvPr id="98" name="Freeform 97"/>
            <p:cNvSpPr/>
            <p:nvPr/>
          </p:nvSpPr>
          <p:spPr bwMode="auto">
            <a:xfrm flipH="1">
              <a:off x="10652741" y="5130578"/>
              <a:ext cx="994945" cy="1530039"/>
            </a:xfrm>
            <a:custGeom>
              <a:avLst/>
              <a:gdLst>
                <a:gd name="connsiteX0" fmla="*/ 563561 w 1433512"/>
                <a:gd name="connsiteY0" fmla="*/ 0 h 2204472"/>
                <a:gd name="connsiteX1" fmla="*/ 1433512 w 1433512"/>
                <a:gd name="connsiteY1" fmla="*/ 0 h 2204472"/>
                <a:gd name="connsiteX2" fmla="*/ 1433512 w 1433512"/>
                <a:gd name="connsiteY2" fmla="*/ 2204472 h 2204472"/>
                <a:gd name="connsiteX3" fmla="*/ 863601 w 1433512"/>
                <a:gd name="connsiteY3" fmla="*/ 2204472 h 2204472"/>
                <a:gd name="connsiteX4" fmla="*/ 563561 w 1433512"/>
                <a:gd name="connsiteY4" fmla="*/ 2204472 h 2204472"/>
                <a:gd name="connsiteX5" fmla="*/ 0 w 1433512"/>
                <a:gd name="connsiteY5" fmla="*/ 2204472 h 2204472"/>
                <a:gd name="connsiteX6" fmla="*/ 0 w 1433512"/>
                <a:gd name="connsiteY6" fmla="*/ 865693 h 2204472"/>
                <a:gd name="connsiteX7" fmla="*/ 563561 w 1433512"/>
                <a:gd name="connsiteY7" fmla="*/ 865693 h 2204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33512" h="2204472">
                  <a:moveTo>
                    <a:pt x="563561" y="0"/>
                  </a:moveTo>
                  <a:lnTo>
                    <a:pt x="1433512" y="0"/>
                  </a:lnTo>
                  <a:lnTo>
                    <a:pt x="1433512" y="2204472"/>
                  </a:lnTo>
                  <a:lnTo>
                    <a:pt x="863601" y="2204472"/>
                  </a:lnTo>
                  <a:lnTo>
                    <a:pt x="563561" y="2204472"/>
                  </a:lnTo>
                  <a:lnTo>
                    <a:pt x="0" y="2204472"/>
                  </a:lnTo>
                  <a:lnTo>
                    <a:pt x="0" y="865693"/>
                  </a:lnTo>
                  <a:lnTo>
                    <a:pt x="563561" y="865693"/>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10" tIns="109689" rIns="137110" bIns="109689" numCol="1" spcCol="0" rtlCol="0" fromWordArt="0" anchor="t" anchorCtr="0" forceAA="0" compatLnSpc="1">
              <a:prstTxWarp prst="textNoShape">
                <a:avLst/>
              </a:prstTxWarp>
              <a:noAutofit/>
            </a:bodyPr>
            <a:lstStyle/>
            <a:p>
              <a:pPr algn="ctr" defTabSz="699084" fontAlgn="base">
                <a:lnSpc>
                  <a:spcPct val="90000"/>
                </a:lnSpc>
                <a:spcBef>
                  <a:spcPct val="0"/>
                </a:spcBef>
                <a:spcAft>
                  <a:spcPct val="0"/>
                </a:spcAft>
              </a:pPr>
              <a:endParaRPr lang="en-US" kern="0" dirty="0">
                <a:gradFill>
                  <a:gsLst>
                    <a:gs pos="0">
                      <a:srgbClr val="FFFFFF"/>
                    </a:gs>
                    <a:gs pos="100000">
                      <a:srgbClr val="FFFFFF"/>
                    </a:gs>
                  </a:gsLst>
                  <a:lin ang="5400000" scaled="0"/>
                </a:gradFill>
                <a:ea typeface="Segoe UI" pitchFamily="34" charset="0"/>
                <a:cs typeface="Segoe UI" pitchFamily="34" charset="0"/>
              </a:endParaRPr>
            </a:p>
          </p:txBody>
        </p:sp>
        <p:sp>
          <p:nvSpPr>
            <p:cNvPr id="99" name="Freeform 5"/>
            <p:cNvSpPr>
              <a:spLocks noEditPoints="1"/>
            </p:cNvSpPr>
            <p:nvPr/>
          </p:nvSpPr>
          <p:spPr bwMode="auto">
            <a:xfrm flipH="1">
              <a:off x="10652740" y="5130578"/>
              <a:ext cx="994945" cy="1530039"/>
            </a:xfrm>
            <a:custGeom>
              <a:avLst/>
              <a:gdLst>
                <a:gd name="T0" fmla="*/ 1733 w 3319"/>
                <a:gd name="T1" fmla="*/ 1819 h 5104"/>
                <a:gd name="T2" fmla="*/ 2204 w 3319"/>
                <a:gd name="T3" fmla="*/ 1819 h 5104"/>
                <a:gd name="T4" fmla="*/ 2204 w 3319"/>
                <a:gd name="T5" fmla="*/ 5104 h 5104"/>
                <a:gd name="T6" fmla="*/ 1307 w 3319"/>
                <a:gd name="T7" fmla="*/ 0 h 5104"/>
                <a:gd name="T8" fmla="*/ 2204 w 3319"/>
                <a:gd name="T9" fmla="*/ 1466 h 5104"/>
                <a:gd name="T10" fmla="*/ 2204 w 3319"/>
                <a:gd name="T11" fmla="*/ 998 h 5104"/>
                <a:gd name="T12" fmla="*/ 2204 w 3319"/>
                <a:gd name="T13" fmla="*/ 1466 h 5104"/>
                <a:gd name="T14" fmla="*/ 1733 w 3319"/>
                <a:gd name="T15" fmla="*/ 338 h 5104"/>
                <a:gd name="T16" fmla="*/ 2204 w 3319"/>
                <a:gd name="T17" fmla="*/ 807 h 5104"/>
                <a:gd name="T18" fmla="*/ 2439 w 3319"/>
                <a:gd name="T19" fmla="*/ 4108 h 5104"/>
                <a:gd name="T20" fmla="*/ 2893 w 3319"/>
                <a:gd name="T21" fmla="*/ 4108 h 5104"/>
                <a:gd name="T22" fmla="*/ 2893 w 3319"/>
                <a:gd name="T23" fmla="*/ 3449 h 5104"/>
                <a:gd name="T24" fmla="*/ 2893 w 3319"/>
                <a:gd name="T25" fmla="*/ 2992 h 5104"/>
                <a:gd name="T26" fmla="*/ 2893 w 3319"/>
                <a:gd name="T27" fmla="*/ 3449 h 5104"/>
                <a:gd name="T28" fmla="*/ 2439 w 3319"/>
                <a:gd name="T29" fmla="*/ 2318 h 5104"/>
                <a:gd name="T30" fmla="*/ 2893 w 3319"/>
                <a:gd name="T31" fmla="*/ 2786 h 5104"/>
                <a:gd name="T32" fmla="*/ 2439 w 3319"/>
                <a:gd name="T33" fmla="*/ 2126 h 5104"/>
                <a:gd name="T34" fmla="*/ 2893 w 3319"/>
                <a:gd name="T35" fmla="*/ 2126 h 5104"/>
                <a:gd name="T36" fmla="*/ 2893 w 3319"/>
                <a:gd name="T37" fmla="*/ 1466 h 5104"/>
                <a:gd name="T38" fmla="*/ 2893 w 3319"/>
                <a:gd name="T39" fmla="*/ 998 h 5104"/>
                <a:gd name="T40" fmla="*/ 2893 w 3319"/>
                <a:gd name="T41" fmla="*/ 1466 h 5104"/>
                <a:gd name="T42" fmla="*/ 2439 w 3319"/>
                <a:gd name="T43" fmla="*/ 338 h 5104"/>
                <a:gd name="T44" fmla="*/ 2893 w 3319"/>
                <a:gd name="T45" fmla="*/ 807 h 5104"/>
                <a:gd name="T46" fmla="*/ 0 w 3319"/>
                <a:gd name="T47" fmla="*/ 5104 h 5104"/>
                <a:gd name="T48" fmla="*/ 0 w 3319"/>
                <a:gd name="T49" fmla="*/ 2010 h 5104"/>
                <a:gd name="T50" fmla="*/ 881 w 3319"/>
                <a:gd name="T51" fmla="*/ 4783 h 5104"/>
                <a:gd name="T52" fmla="*/ 881 w 3319"/>
                <a:gd name="T53" fmla="*/ 4314 h 5104"/>
                <a:gd name="T54" fmla="*/ 881 w 3319"/>
                <a:gd name="T55" fmla="*/ 4783 h 5104"/>
                <a:gd name="T56" fmla="*/ 426 w 3319"/>
                <a:gd name="T57" fmla="*/ 3652 h 5104"/>
                <a:gd name="T58" fmla="*/ 881 w 3319"/>
                <a:gd name="T59" fmla="*/ 4108 h 5104"/>
                <a:gd name="T60" fmla="*/ 426 w 3319"/>
                <a:gd name="T61" fmla="*/ 3449 h 5104"/>
                <a:gd name="T62" fmla="*/ 881 w 3319"/>
                <a:gd name="T63" fmla="*/ 3449 h 5104"/>
                <a:gd name="T64" fmla="*/ 881 w 3319"/>
                <a:gd name="T65" fmla="*/ 2786 h 5104"/>
                <a:gd name="T66" fmla="*/ 881 w 3319"/>
                <a:gd name="T67" fmla="*/ 2318 h 5104"/>
                <a:gd name="T68" fmla="*/ 881 w 3319"/>
                <a:gd name="T69" fmla="*/ 2786 h 5104"/>
                <a:gd name="T70" fmla="*/ 1118 w 3319"/>
                <a:gd name="T71" fmla="*/ 4314 h 5104"/>
                <a:gd name="T72" fmla="*/ 1586 w 3319"/>
                <a:gd name="T73" fmla="*/ 4783 h 5104"/>
                <a:gd name="T74" fmla="*/ 1118 w 3319"/>
                <a:gd name="T75" fmla="*/ 4108 h 5104"/>
                <a:gd name="T76" fmla="*/ 1586 w 3319"/>
                <a:gd name="T77" fmla="*/ 4108 h 5104"/>
                <a:gd name="T78" fmla="*/ 1586 w 3319"/>
                <a:gd name="T79" fmla="*/ 3449 h 5104"/>
                <a:gd name="T80" fmla="*/ 1586 w 3319"/>
                <a:gd name="T81" fmla="*/ 2992 h 5104"/>
                <a:gd name="T82" fmla="*/ 1586 w 3319"/>
                <a:gd name="T83" fmla="*/ 3449 h 5104"/>
                <a:gd name="T84" fmla="*/ 1118 w 3319"/>
                <a:gd name="T85" fmla="*/ 2318 h 5104"/>
                <a:gd name="T86" fmla="*/ 1586 w 3319"/>
                <a:gd name="T87" fmla="*/ 2786 h 5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319" h="5104">
                  <a:moveTo>
                    <a:pt x="1307" y="0"/>
                  </a:moveTo>
                  <a:lnTo>
                    <a:pt x="1307" y="1819"/>
                  </a:lnTo>
                  <a:lnTo>
                    <a:pt x="1733" y="1819"/>
                  </a:lnTo>
                  <a:lnTo>
                    <a:pt x="1733" y="1658"/>
                  </a:lnTo>
                  <a:lnTo>
                    <a:pt x="2204" y="1658"/>
                  </a:lnTo>
                  <a:lnTo>
                    <a:pt x="2204" y="1819"/>
                  </a:lnTo>
                  <a:lnTo>
                    <a:pt x="2204" y="2010"/>
                  </a:lnTo>
                  <a:lnTo>
                    <a:pt x="2204" y="2126"/>
                  </a:lnTo>
                  <a:lnTo>
                    <a:pt x="2204" y="5104"/>
                  </a:lnTo>
                  <a:lnTo>
                    <a:pt x="3319" y="5104"/>
                  </a:lnTo>
                  <a:lnTo>
                    <a:pt x="3319" y="0"/>
                  </a:lnTo>
                  <a:lnTo>
                    <a:pt x="1307" y="0"/>
                  </a:lnTo>
                  <a:lnTo>
                    <a:pt x="1307" y="0"/>
                  </a:lnTo>
                  <a:lnTo>
                    <a:pt x="1307" y="0"/>
                  </a:lnTo>
                  <a:close/>
                  <a:moveTo>
                    <a:pt x="2204" y="1466"/>
                  </a:moveTo>
                  <a:lnTo>
                    <a:pt x="1733" y="1466"/>
                  </a:lnTo>
                  <a:lnTo>
                    <a:pt x="1733" y="998"/>
                  </a:lnTo>
                  <a:lnTo>
                    <a:pt x="2204" y="998"/>
                  </a:lnTo>
                  <a:lnTo>
                    <a:pt x="2204" y="1466"/>
                  </a:lnTo>
                  <a:lnTo>
                    <a:pt x="2204" y="1466"/>
                  </a:lnTo>
                  <a:lnTo>
                    <a:pt x="2204" y="1466"/>
                  </a:lnTo>
                  <a:close/>
                  <a:moveTo>
                    <a:pt x="2204" y="807"/>
                  </a:moveTo>
                  <a:lnTo>
                    <a:pt x="1733" y="807"/>
                  </a:lnTo>
                  <a:lnTo>
                    <a:pt x="1733" y="338"/>
                  </a:lnTo>
                  <a:lnTo>
                    <a:pt x="2204" y="338"/>
                  </a:lnTo>
                  <a:lnTo>
                    <a:pt x="2204" y="807"/>
                  </a:lnTo>
                  <a:lnTo>
                    <a:pt x="2204" y="807"/>
                  </a:lnTo>
                  <a:lnTo>
                    <a:pt x="2204" y="807"/>
                  </a:lnTo>
                  <a:close/>
                  <a:moveTo>
                    <a:pt x="2893" y="4108"/>
                  </a:moveTo>
                  <a:lnTo>
                    <a:pt x="2439" y="4108"/>
                  </a:lnTo>
                  <a:lnTo>
                    <a:pt x="2439" y="3652"/>
                  </a:lnTo>
                  <a:lnTo>
                    <a:pt x="2893" y="3652"/>
                  </a:lnTo>
                  <a:lnTo>
                    <a:pt x="2893" y="4108"/>
                  </a:lnTo>
                  <a:lnTo>
                    <a:pt x="2893" y="4108"/>
                  </a:lnTo>
                  <a:lnTo>
                    <a:pt x="2893" y="4108"/>
                  </a:lnTo>
                  <a:close/>
                  <a:moveTo>
                    <a:pt x="2893" y="3449"/>
                  </a:moveTo>
                  <a:lnTo>
                    <a:pt x="2439" y="3449"/>
                  </a:lnTo>
                  <a:lnTo>
                    <a:pt x="2439" y="2992"/>
                  </a:lnTo>
                  <a:lnTo>
                    <a:pt x="2893" y="2992"/>
                  </a:lnTo>
                  <a:lnTo>
                    <a:pt x="2893" y="3449"/>
                  </a:lnTo>
                  <a:lnTo>
                    <a:pt x="2893" y="3449"/>
                  </a:lnTo>
                  <a:lnTo>
                    <a:pt x="2893" y="3449"/>
                  </a:lnTo>
                  <a:close/>
                  <a:moveTo>
                    <a:pt x="2893" y="2786"/>
                  </a:moveTo>
                  <a:lnTo>
                    <a:pt x="2439" y="2786"/>
                  </a:lnTo>
                  <a:lnTo>
                    <a:pt x="2439" y="2318"/>
                  </a:lnTo>
                  <a:lnTo>
                    <a:pt x="2893" y="2318"/>
                  </a:lnTo>
                  <a:lnTo>
                    <a:pt x="2893" y="2786"/>
                  </a:lnTo>
                  <a:lnTo>
                    <a:pt x="2893" y="2786"/>
                  </a:lnTo>
                  <a:lnTo>
                    <a:pt x="2893" y="2786"/>
                  </a:lnTo>
                  <a:close/>
                  <a:moveTo>
                    <a:pt x="2893" y="2126"/>
                  </a:moveTo>
                  <a:lnTo>
                    <a:pt x="2439" y="2126"/>
                  </a:lnTo>
                  <a:lnTo>
                    <a:pt x="2439" y="1658"/>
                  </a:lnTo>
                  <a:lnTo>
                    <a:pt x="2893" y="1658"/>
                  </a:lnTo>
                  <a:lnTo>
                    <a:pt x="2893" y="2126"/>
                  </a:lnTo>
                  <a:lnTo>
                    <a:pt x="2893" y="2126"/>
                  </a:lnTo>
                  <a:lnTo>
                    <a:pt x="2893" y="2126"/>
                  </a:lnTo>
                  <a:close/>
                  <a:moveTo>
                    <a:pt x="2893" y="1466"/>
                  </a:moveTo>
                  <a:lnTo>
                    <a:pt x="2439" y="1466"/>
                  </a:lnTo>
                  <a:lnTo>
                    <a:pt x="2439" y="998"/>
                  </a:lnTo>
                  <a:lnTo>
                    <a:pt x="2893" y="998"/>
                  </a:lnTo>
                  <a:lnTo>
                    <a:pt x="2893" y="1466"/>
                  </a:lnTo>
                  <a:lnTo>
                    <a:pt x="2893" y="1466"/>
                  </a:lnTo>
                  <a:lnTo>
                    <a:pt x="2893" y="1466"/>
                  </a:lnTo>
                  <a:close/>
                  <a:moveTo>
                    <a:pt x="2893" y="807"/>
                  </a:moveTo>
                  <a:lnTo>
                    <a:pt x="2439" y="807"/>
                  </a:lnTo>
                  <a:lnTo>
                    <a:pt x="2439" y="338"/>
                  </a:lnTo>
                  <a:lnTo>
                    <a:pt x="2893" y="338"/>
                  </a:lnTo>
                  <a:lnTo>
                    <a:pt x="2893" y="807"/>
                  </a:lnTo>
                  <a:lnTo>
                    <a:pt x="2893" y="807"/>
                  </a:lnTo>
                  <a:lnTo>
                    <a:pt x="2893" y="807"/>
                  </a:lnTo>
                  <a:close/>
                  <a:moveTo>
                    <a:pt x="0" y="2010"/>
                  </a:moveTo>
                  <a:lnTo>
                    <a:pt x="0" y="5104"/>
                  </a:lnTo>
                  <a:lnTo>
                    <a:pt x="2013" y="5104"/>
                  </a:lnTo>
                  <a:lnTo>
                    <a:pt x="2013" y="2010"/>
                  </a:lnTo>
                  <a:lnTo>
                    <a:pt x="0" y="2010"/>
                  </a:lnTo>
                  <a:lnTo>
                    <a:pt x="0" y="2010"/>
                  </a:lnTo>
                  <a:lnTo>
                    <a:pt x="0" y="2010"/>
                  </a:lnTo>
                  <a:close/>
                  <a:moveTo>
                    <a:pt x="881" y="4783"/>
                  </a:moveTo>
                  <a:lnTo>
                    <a:pt x="426" y="4783"/>
                  </a:lnTo>
                  <a:lnTo>
                    <a:pt x="426" y="4314"/>
                  </a:lnTo>
                  <a:lnTo>
                    <a:pt x="881" y="4314"/>
                  </a:lnTo>
                  <a:lnTo>
                    <a:pt x="881" y="4783"/>
                  </a:lnTo>
                  <a:lnTo>
                    <a:pt x="881" y="4783"/>
                  </a:lnTo>
                  <a:lnTo>
                    <a:pt x="881" y="4783"/>
                  </a:lnTo>
                  <a:close/>
                  <a:moveTo>
                    <a:pt x="881" y="4108"/>
                  </a:moveTo>
                  <a:lnTo>
                    <a:pt x="426" y="4108"/>
                  </a:lnTo>
                  <a:lnTo>
                    <a:pt x="426" y="3652"/>
                  </a:lnTo>
                  <a:lnTo>
                    <a:pt x="881" y="3652"/>
                  </a:lnTo>
                  <a:lnTo>
                    <a:pt x="881" y="4108"/>
                  </a:lnTo>
                  <a:lnTo>
                    <a:pt x="881" y="4108"/>
                  </a:lnTo>
                  <a:lnTo>
                    <a:pt x="881" y="4108"/>
                  </a:lnTo>
                  <a:close/>
                  <a:moveTo>
                    <a:pt x="881" y="3449"/>
                  </a:moveTo>
                  <a:lnTo>
                    <a:pt x="426" y="3449"/>
                  </a:lnTo>
                  <a:lnTo>
                    <a:pt x="426" y="2992"/>
                  </a:lnTo>
                  <a:lnTo>
                    <a:pt x="881" y="2992"/>
                  </a:lnTo>
                  <a:lnTo>
                    <a:pt x="881" y="3449"/>
                  </a:lnTo>
                  <a:lnTo>
                    <a:pt x="881" y="3449"/>
                  </a:lnTo>
                  <a:lnTo>
                    <a:pt x="881" y="3449"/>
                  </a:lnTo>
                  <a:close/>
                  <a:moveTo>
                    <a:pt x="881" y="2786"/>
                  </a:moveTo>
                  <a:lnTo>
                    <a:pt x="426" y="2786"/>
                  </a:lnTo>
                  <a:lnTo>
                    <a:pt x="426" y="2318"/>
                  </a:lnTo>
                  <a:lnTo>
                    <a:pt x="881" y="2318"/>
                  </a:lnTo>
                  <a:lnTo>
                    <a:pt x="881" y="2786"/>
                  </a:lnTo>
                  <a:lnTo>
                    <a:pt x="881" y="2786"/>
                  </a:lnTo>
                  <a:lnTo>
                    <a:pt x="881" y="2786"/>
                  </a:lnTo>
                  <a:close/>
                  <a:moveTo>
                    <a:pt x="1586" y="4783"/>
                  </a:moveTo>
                  <a:lnTo>
                    <a:pt x="1118" y="4783"/>
                  </a:lnTo>
                  <a:lnTo>
                    <a:pt x="1118" y="4314"/>
                  </a:lnTo>
                  <a:lnTo>
                    <a:pt x="1586" y="4314"/>
                  </a:lnTo>
                  <a:lnTo>
                    <a:pt x="1586" y="4783"/>
                  </a:lnTo>
                  <a:lnTo>
                    <a:pt x="1586" y="4783"/>
                  </a:lnTo>
                  <a:lnTo>
                    <a:pt x="1586" y="4783"/>
                  </a:lnTo>
                  <a:close/>
                  <a:moveTo>
                    <a:pt x="1586" y="4108"/>
                  </a:moveTo>
                  <a:lnTo>
                    <a:pt x="1118" y="4108"/>
                  </a:lnTo>
                  <a:lnTo>
                    <a:pt x="1118" y="3652"/>
                  </a:lnTo>
                  <a:lnTo>
                    <a:pt x="1586" y="3652"/>
                  </a:lnTo>
                  <a:lnTo>
                    <a:pt x="1586" y="4108"/>
                  </a:lnTo>
                  <a:lnTo>
                    <a:pt x="1586" y="4108"/>
                  </a:lnTo>
                  <a:lnTo>
                    <a:pt x="1586" y="4108"/>
                  </a:lnTo>
                  <a:close/>
                  <a:moveTo>
                    <a:pt x="1586" y="3449"/>
                  </a:moveTo>
                  <a:lnTo>
                    <a:pt x="1118" y="3449"/>
                  </a:lnTo>
                  <a:lnTo>
                    <a:pt x="1118" y="2992"/>
                  </a:lnTo>
                  <a:lnTo>
                    <a:pt x="1586" y="2992"/>
                  </a:lnTo>
                  <a:lnTo>
                    <a:pt x="1586" y="3449"/>
                  </a:lnTo>
                  <a:lnTo>
                    <a:pt x="1586" y="3449"/>
                  </a:lnTo>
                  <a:lnTo>
                    <a:pt x="1586" y="3449"/>
                  </a:lnTo>
                  <a:close/>
                  <a:moveTo>
                    <a:pt x="1586" y="2786"/>
                  </a:moveTo>
                  <a:lnTo>
                    <a:pt x="1118" y="2786"/>
                  </a:lnTo>
                  <a:lnTo>
                    <a:pt x="1118" y="2318"/>
                  </a:lnTo>
                  <a:lnTo>
                    <a:pt x="1586" y="2318"/>
                  </a:lnTo>
                  <a:lnTo>
                    <a:pt x="1586" y="2786"/>
                  </a:lnTo>
                  <a:lnTo>
                    <a:pt x="1586" y="2786"/>
                  </a:lnTo>
                  <a:lnTo>
                    <a:pt x="1586" y="2786"/>
                  </a:lnTo>
                  <a:close/>
                </a:path>
              </a:pathLst>
            </a:custGeom>
            <a:solidFill>
              <a:schemeClr val="bg1">
                <a:lumMod val="50000"/>
              </a:schemeClr>
            </a:solidFill>
            <a:ln>
              <a:noFill/>
            </a:ln>
          </p:spPr>
          <p:txBody>
            <a:bodyPr vert="horz" wrap="square" lIns="68556" tIns="34278" rIns="68556" bIns="34278" numCol="1" anchor="t" anchorCtr="0" compatLnSpc="1">
              <a:prstTxWarp prst="textNoShape">
                <a:avLst/>
              </a:prstTxWarp>
            </a:bodyPr>
            <a:lstStyle/>
            <a:p>
              <a:pPr defTabSz="699287"/>
              <a:endParaRPr lang="en-US" sz="1350" kern="0" dirty="0">
                <a:solidFill>
                  <a:srgbClr val="1E1E1E"/>
                </a:solidFill>
              </a:endParaRPr>
            </a:p>
          </p:txBody>
        </p:sp>
      </p:grpSp>
      <p:grpSp>
        <p:nvGrpSpPr>
          <p:cNvPr id="47" name="Group 46"/>
          <p:cNvGrpSpPr/>
          <p:nvPr/>
        </p:nvGrpSpPr>
        <p:grpSpPr>
          <a:xfrm>
            <a:off x="9508559" y="5871234"/>
            <a:ext cx="1295988" cy="933819"/>
            <a:chOff x="8511725" y="4456145"/>
            <a:chExt cx="3667575" cy="2204472"/>
          </a:xfrm>
        </p:grpSpPr>
        <p:sp>
          <p:nvSpPr>
            <p:cNvPr id="48" name="Freeform 9"/>
            <p:cNvSpPr>
              <a:spLocks noEditPoints="1"/>
            </p:cNvSpPr>
            <p:nvPr/>
          </p:nvSpPr>
          <p:spPr bwMode="auto">
            <a:xfrm>
              <a:off x="8511725" y="5582704"/>
              <a:ext cx="558141" cy="1077913"/>
            </a:xfrm>
            <a:custGeom>
              <a:avLst/>
              <a:gdLst>
                <a:gd name="T0" fmla="*/ 895 w 2182"/>
                <a:gd name="T1" fmla="*/ 4214 h 4214"/>
                <a:gd name="T2" fmla="*/ 0 w 2182"/>
                <a:gd name="T3" fmla="*/ 3722 h 4214"/>
                <a:gd name="T4" fmla="*/ 0 w 2182"/>
                <a:gd name="T5" fmla="*/ 3722 h 4214"/>
                <a:gd name="T6" fmla="*/ 2182 w 2182"/>
                <a:gd name="T7" fmla="*/ 4214 h 4214"/>
                <a:gd name="T8" fmla="*/ 1284 w 2182"/>
                <a:gd name="T9" fmla="*/ 3722 h 4214"/>
                <a:gd name="T10" fmla="*/ 1284 w 2182"/>
                <a:gd name="T11" fmla="*/ 3722 h 4214"/>
                <a:gd name="T12" fmla="*/ 2182 w 2182"/>
                <a:gd name="T13" fmla="*/ 542 h 4214"/>
                <a:gd name="T14" fmla="*/ 0 w 2182"/>
                <a:gd name="T15" fmla="*/ 3696 h 4214"/>
                <a:gd name="T16" fmla="*/ 0 w 2182"/>
                <a:gd name="T17" fmla="*/ 3696 h 4214"/>
                <a:gd name="T18" fmla="*/ 1959 w 2182"/>
                <a:gd name="T19" fmla="*/ 1280 h 4214"/>
                <a:gd name="T20" fmla="*/ 1532 w 2182"/>
                <a:gd name="T21" fmla="*/ 762 h 4214"/>
                <a:gd name="T22" fmla="*/ 1532 w 2182"/>
                <a:gd name="T23" fmla="*/ 762 h 4214"/>
                <a:gd name="T24" fmla="*/ 1959 w 2182"/>
                <a:gd name="T25" fmla="*/ 1952 h 4214"/>
                <a:gd name="T26" fmla="*/ 1532 w 2182"/>
                <a:gd name="T27" fmla="*/ 1434 h 4214"/>
                <a:gd name="T28" fmla="*/ 1532 w 2182"/>
                <a:gd name="T29" fmla="*/ 1434 h 4214"/>
                <a:gd name="T30" fmla="*/ 1959 w 2182"/>
                <a:gd name="T31" fmla="*/ 2624 h 4214"/>
                <a:gd name="T32" fmla="*/ 1532 w 2182"/>
                <a:gd name="T33" fmla="*/ 2132 h 4214"/>
                <a:gd name="T34" fmla="*/ 1532 w 2182"/>
                <a:gd name="T35" fmla="*/ 2132 h 4214"/>
                <a:gd name="T36" fmla="*/ 1959 w 2182"/>
                <a:gd name="T37" fmla="*/ 3386 h 4214"/>
                <a:gd name="T38" fmla="*/ 1532 w 2182"/>
                <a:gd name="T39" fmla="*/ 2868 h 4214"/>
                <a:gd name="T40" fmla="*/ 1532 w 2182"/>
                <a:gd name="T41" fmla="*/ 2868 h 4214"/>
                <a:gd name="T42" fmla="*/ 1284 w 2182"/>
                <a:gd name="T43" fmla="*/ 1280 h 4214"/>
                <a:gd name="T44" fmla="*/ 895 w 2182"/>
                <a:gd name="T45" fmla="*/ 762 h 4214"/>
                <a:gd name="T46" fmla="*/ 895 w 2182"/>
                <a:gd name="T47" fmla="*/ 762 h 4214"/>
                <a:gd name="T48" fmla="*/ 1284 w 2182"/>
                <a:gd name="T49" fmla="*/ 1952 h 4214"/>
                <a:gd name="T50" fmla="*/ 895 w 2182"/>
                <a:gd name="T51" fmla="*/ 1434 h 4214"/>
                <a:gd name="T52" fmla="*/ 895 w 2182"/>
                <a:gd name="T53" fmla="*/ 1434 h 4214"/>
                <a:gd name="T54" fmla="*/ 1284 w 2182"/>
                <a:gd name="T55" fmla="*/ 2624 h 4214"/>
                <a:gd name="T56" fmla="*/ 895 w 2182"/>
                <a:gd name="T57" fmla="*/ 2132 h 4214"/>
                <a:gd name="T58" fmla="*/ 895 w 2182"/>
                <a:gd name="T59" fmla="*/ 2132 h 4214"/>
                <a:gd name="T60" fmla="*/ 1284 w 2182"/>
                <a:gd name="T61" fmla="*/ 3386 h 4214"/>
                <a:gd name="T62" fmla="*/ 895 w 2182"/>
                <a:gd name="T63" fmla="*/ 2868 h 4214"/>
                <a:gd name="T64" fmla="*/ 895 w 2182"/>
                <a:gd name="T65" fmla="*/ 2868 h 4214"/>
                <a:gd name="T66" fmla="*/ 649 w 2182"/>
                <a:gd name="T67" fmla="*/ 1280 h 4214"/>
                <a:gd name="T68" fmla="*/ 220 w 2182"/>
                <a:gd name="T69" fmla="*/ 762 h 4214"/>
                <a:gd name="T70" fmla="*/ 220 w 2182"/>
                <a:gd name="T71" fmla="*/ 762 h 4214"/>
                <a:gd name="T72" fmla="*/ 649 w 2182"/>
                <a:gd name="T73" fmla="*/ 1952 h 4214"/>
                <a:gd name="T74" fmla="*/ 220 w 2182"/>
                <a:gd name="T75" fmla="*/ 1434 h 4214"/>
                <a:gd name="T76" fmla="*/ 220 w 2182"/>
                <a:gd name="T77" fmla="*/ 1434 h 4214"/>
                <a:gd name="T78" fmla="*/ 649 w 2182"/>
                <a:gd name="T79" fmla="*/ 2624 h 4214"/>
                <a:gd name="T80" fmla="*/ 220 w 2182"/>
                <a:gd name="T81" fmla="*/ 2132 h 4214"/>
                <a:gd name="T82" fmla="*/ 220 w 2182"/>
                <a:gd name="T83" fmla="*/ 2132 h 4214"/>
                <a:gd name="T84" fmla="*/ 649 w 2182"/>
                <a:gd name="T85" fmla="*/ 3386 h 4214"/>
                <a:gd name="T86" fmla="*/ 220 w 2182"/>
                <a:gd name="T87" fmla="*/ 2868 h 4214"/>
                <a:gd name="T88" fmla="*/ 220 w 2182"/>
                <a:gd name="T89" fmla="*/ 2868 h 4214"/>
                <a:gd name="T90" fmla="*/ 428 w 2182"/>
                <a:gd name="T91" fmla="*/ 0 h 4214"/>
                <a:gd name="T92" fmla="*/ 0 w 2182"/>
                <a:gd name="T93" fmla="*/ 516 h 4214"/>
                <a:gd name="T94" fmla="*/ 1753 w 2182"/>
                <a:gd name="T95" fmla="*/ 206 h 4214"/>
                <a:gd name="T96" fmla="*/ 1753 w 2182"/>
                <a:gd name="T97" fmla="*/ 206 h 4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182" h="4214">
                  <a:moveTo>
                    <a:pt x="0" y="3722"/>
                  </a:moveTo>
                  <a:lnTo>
                    <a:pt x="895" y="3722"/>
                  </a:lnTo>
                  <a:lnTo>
                    <a:pt x="895" y="4214"/>
                  </a:lnTo>
                  <a:lnTo>
                    <a:pt x="0" y="4214"/>
                  </a:lnTo>
                  <a:lnTo>
                    <a:pt x="0" y="3722"/>
                  </a:lnTo>
                  <a:lnTo>
                    <a:pt x="0" y="3722"/>
                  </a:lnTo>
                  <a:lnTo>
                    <a:pt x="0" y="3722"/>
                  </a:lnTo>
                  <a:lnTo>
                    <a:pt x="0" y="3722"/>
                  </a:lnTo>
                  <a:lnTo>
                    <a:pt x="0" y="3722"/>
                  </a:lnTo>
                  <a:close/>
                  <a:moveTo>
                    <a:pt x="1284" y="3722"/>
                  </a:moveTo>
                  <a:lnTo>
                    <a:pt x="2182" y="3722"/>
                  </a:lnTo>
                  <a:lnTo>
                    <a:pt x="2182" y="4214"/>
                  </a:lnTo>
                  <a:lnTo>
                    <a:pt x="1284" y="4214"/>
                  </a:lnTo>
                  <a:lnTo>
                    <a:pt x="1284" y="3722"/>
                  </a:lnTo>
                  <a:lnTo>
                    <a:pt x="1284" y="3722"/>
                  </a:lnTo>
                  <a:lnTo>
                    <a:pt x="1284" y="3722"/>
                  </a:lnTo>
                  <a:lnTo>
                    <a:pt x="1284" y="3722"/>
                  </a:lnTo>
                  <a:lnTo>
                    <a:pt x="1284" y="3722"/>
                  </a:lnTo>
                  <a:close/>
                  <a:moveTo>
                    <a:pt x="0" y="3696"/>
                  </a:moveTo>
                  <a:lnTo>
                    <a:pt x="2182" y="3696"/>
                  </a:lnTo>
                  <a:lnTo>
                    <a:pt x="2182" y="542"/>
                  </a:lnTo>
                  <a:lnTo>
                    <a:pt x="0" y="542"/>
                  </a:lnTo>
                  <a:lnTo>
                    <a:pt x="0" y="3696"/>
                  </a:lnTo>
                  <a:lnTo>
                    <a:pt x="0" y="3696"/>
                  </a:lnTo>
                  <a:lnTo>
                    <a:pt x="0" y="3696"/>
                  </a:lnTo>
                  <a:lnTo>
                    <a:pt x="0" y="3696"/>
                  </a:lnTo>
                  <a:lnTo>
                    <a:pt x="0" y="3696"/>
                  </a:lnTo>
                  <a:close/>
                  <a:moveTo>
                    <a:pt x="1532" y="762"/>
                  </a:moveTo>
                  <a:lnTo>
                    <a:pt x="1959" y="762"/>
                  </a:lnTo>
                  <a:lnTo>
                    <a:pt x="1959" y="1280"/>
                  </a:lnTo>
                  <a:lnTo>
                    <a:pt x="1532" y="1280"/>
                  </a:lnTo>
                  <a:lnTo>
                    <a:pt x="1532" y="762"/>
                  </a:lnTo>
                  <a:lnTo>
                    <a:pt x="1532" y="762"/>
                  </a:lnTo>
                  <a:lnTo>
                    <a:pt x="1532" y="762"/>
                  </a:lnTo>
                  <a:lnTo>
                    <a:pt x="1532" y="762"/>
                  </a:lnTo>
                  <a:lnTo>
                    <a:pt x="1532" y="762"/>
                  </a:lnTo>
                  <a:close/>
                  <a:moveTo>
                    <a:pt x="1532" y="1434"/>
                  </a:moveTo>
                  <a:lnTo>
                    <a:pt x="1959" y="1434"/>
                  </a:lnTo>
                  <a:lnTo>
                    <a:pt x="1959" y="1952"/>
                  </a:lnTo>
                  <a:lnTo>
                    <a:pt x="1532" y="1952"/>
                  </a:lnTo>
                  <a:lnTo>
                    <a:pt x="1532" y="1434"/>
                  </a:lnTo>
                  <a:lnTo>
                    <a:pt x="1532" y="1434"/>
                  </a:lnTo>
                  <a:lnTo>
                    <a:pt x="1532" y="1434"/>
                  </a:lnTo>
                  <a:lnTo>
                    <a:pt x="1532" y="1434"/>
                  </a:lnTo>
                  <a:lnTo>
                    <a:pt x="1532" y="1434"/>
                  </a:lnTo>
                  <a:close/>
                  <a:moveTo>
                    <a:pt x="1532" y="2132"/>
                  </a:moveTo>
                  <a:lnTo>
                    <a:pt x="1959" y="2132"/>
                  </a:lnTo>
                  <a:lnTo>
                    <a:pt x="1959" y="2624"/>
                  </a:lnTo>
                  <a:lnTo>
                    <a:pt x="1532" y="2624"/>
                  </a:lnTo>
                  <a:lnTo>
                    <a:pt x="1532" y="2132"/>
                  </a:lnTo>
                  <a:lnTo>
                    <a:pt x="1532" y="2132"/>
                  </a:lnTo>
                  <a:lnTo>
                    <a:pt x="1532" y="2132"/>
                  </a:lnTo>
                  <a:lnTo>
                    <a:pt x="1532" y="2132"/>
                  </a:lnTo>
                  <a:lnTo>
                    <a:pt x="1532" y="2132"/>
                  </a:lnTo>
                  <a:close/>
                  <a:moveTo>
                    <a:pt x="1532" y="2868"/>
                  </a:moveTo>
                  <a:lnTo>
                    <a:pt x="1959" y="2868"/>
                  </a:lnTo>
                  <a:lnTo>
                    <a:pt x="1959" y="3386"/>
                  </a:lnTo>
                  <a:lnTo>
                    <a:pt x="1532" y="3386"/>
                  </a:lnTo>
                  <a:lnTo>
                    <a:pt x="1532" y="2868"/>
                  </a:lnTo>
                  <a:lnTo>
                    <a:pt x="1532" y="2868"/>
                  </a:lnTo>
                  <a:lnTo>
                    <a:pt x="1532" y="2868"/>
                  </a:lnTo>
                  <a:lnTo>
                    <a:pt x="1532" y="2868"/>
                  </a:lnTo>
                  <a:lnTo>
                    <a:pt x="1532" y="2868"/>
                  </a:lnTo>
                  <a:close/>
                  <a:moveTo>
                    <a:pt x="895" y="762"/>
                  </a:moveTo>
                  <a:lnTo>
                    <a:pt x="1284" y="762"/>
                  </a:lnTo>
                  <a:lnTo>
                    <a:pt x="1284" y="1280"/>
                  </a:lnTo>
                  <a:lnTo>
                    <a:pt x="895" y="1280"/>
                  </a:lnTo>
                  <a:lnTo>
                    <a:pt x="895" y="762"/>
                  </a:lnTo>
                  <a:lnTo>
                    <a:pt x="895" y="762"/>
                  </a:lnTo>
                  <a:lnTo>
                    <a:pt x="895" y="762"/>
                  </a:lnTo>
                  <a:lnTo>
                    <a:pt x="895" y="762"/>
                  </a:lnTo>
                  <a:lnTo>
                    <a:pt x="895" y="762"/>
                  </a:lnTo>
                  <a:close/>
                  <a:moveTo>
                    <a:pt x="895" y="1434"/>
                  </a:moveTo>
                  <a:lnTo>
                    <a:pt x="1284" y="1434"/>
                  </a:lnTo>
                  <a:lnTo>
                    <a:pt x="1284" y="1952"/>
                  </a:lnTo>
                  <a:lnTo>
                    <a:pt x="895" y="1952"/>
                  </a:lnTo>
                  <a:lnTo>
                    <a:pt x="895" y="1434"/>
                  </a:lnTo>
                  <a:lnTo>
                    <a:pt x="895" y="1434"/>
                  </a:lnTo>
                  <a:lnTo>
                    <a:pt x="895" y="1434"/>
                  </a:lnTo>
                  <a:lnTo>
                    <a:pt x="895" y="1434"/>
                  </a:lnTo>
                  <a:lnTo>
                    <a:pt x="895" y="1434"/>
                  </a:lnTo>
                  <a:close/>
                  <a:moveTo>
                    <a:pt x="895" y="2132"/>
                  </a:moveTo>
                  <a:lnTo>
                    <a:pt x="1284" y="2132"/>
                  </a:lnTo>
                  <a:lnTo>
                    <a:pt x="1284" y="2624"/>
                  </a:lnTo>
                  <a:lnTo>
                    <a:pt x="895" y="2624"/>
                  </a:lnTo>
                  <a:lnTo>
                    <a:pt x="895" y="2132"/>
                  </a:lnTo>
                  <a:lnTo>
                    <a:pt x="895" y="2132"/>
                  </a:lnTo>
                  <a:lnTo>
                    <a:pt x="895" y="2132"/>
                  </a:lnTo>
                  <a:lnTo>
                    <a:pt x="895" y="2132"/>
                  </a:lnTo>
                  <a:lnTo>
                    <a:pt x="895" y="2132"/>
                  </a:lnTo>
                  <a:close/>
                  <a:moveTo>
                    <a:pt x="895" y="2868"/>
                  </a:moveTo>
                  <a:lnTo>
                    <a:pt x="1284" y="2868"/>
                  </a:lnTo>
                  <a:lnTo>
                    <a:pt x="1284" y="3386"/>
                  </a:lnTo>
                  <a:lnTo>
                    <a:pt x="895" y="3386"/>
                  </a:lnTo>
                  <a:lnTo>
                    <a:pt x="895" y="2868"/>
                  </a:lnTo>
                  <a:lnTo>
                    <a:pt x="895" y="2868"/>
                  </a:lnTo>
                  <a:lnTo>
                    <a:pt x="895" y="2868"/>
                  </a:lnTo>
                  <a:lnTo>
                    <a:pt x="895" y="2868"/>
                  </a:lnTo>
                  <a:lnTo>
                    <a:pt x="895" y="2868"/>
                  </a:lnTo>
                  <a:close/>
                  <a:moveTo>
                    <a:pt x="220" y="762"/>
                  </a:moveTo>
                  <a:lnTo>
                    <a:pt x="649" y="762"/>
                  </a:lnTo>
                  <a:lnTo>
                    <a:pt x="649" y="1280"/>
                  </a:lnTo>
                  <a:lnTo>
                    <a:pt x="220" y="1280"/>
                  </a:lnTo>
                  <a:lnTo>
                    <a:pt x="220" y="762"/>
                  </a:lnTo>
                  <a:lnTo>
                    <a:pt x="220" y="762"/>
                  </a:lnTo>
                  <a:lnTo>
                    <a:pt x="220" y="762"/>
                  </a:lnTo>
                  <a:lnTo>
                    <a:pt x="220" y="762"/>
                  </a:lnTo>
                  <a:lnTo>
                    <a:pt x="220" y="762"/>
                  </a:lnTo>
                  <a:close/>
                  <a:moveTo>
                    <a:pt x="220" y="1434"/>
                  </a:moveTo>
                  <a:lnTo>
                    <a:pt x="649" y="1434"/>
                  </a:lnTo>
                  <a:lnTo>
                    <a:pt x="649" y="1952"/>
                  </a:lnTo>
                  <a:lnTo>
                    <a:pt x="220" y="1952"/>
                  </a:lnTo>
                  <a:lnTo>
                    <a:pt x="220" y="1434"/>
                  </a:lnTo>
                  <a:lnTo>
                    <a:pt x="220" y="1434"/>
                  </a:lnTo>
                  <a:lnTo>
                    <a:pt x="220" y="1434"/>
                  </a:lnTo>
                  <a:lnTo>
                    <a:pt x="220" y="1434"/>
                  </a:lnTo>
                  <a:lnTo>
                    <a:pt x="220" y="1434"/>
                  </a:lnTo>
                  <a:close/>
                  <a:moveTo>
                    <a:pt x="220" y="2132"/>
                  </a:moveTo>
                  <a:lnTo>
                    <a:pt x="649" y="2132"/>
                  </a:lnTo>
                  <a:lnTo>
                    <a:pt x="649" y="2624"/>
                  </a:lnTo>
                  <a:lnTo>
                    <a:pt x="220" y="2624"/>
                  </a:lnTo>
                  <a:lnTo>
                    <a:pt x="220" y="2132"/>
                  </a:lnTo>
                  <a:lnTo>
                    <a:pt x="220" y="2132"/>
                  </a:lnTo>
                  <a:lnTo>
                    <a:pt x="220" y="2132"/>
                  </a:lnTo>
                  <a:lnTo>
                    <a:pt x="220" y="2132"/>
                  </a:lnTo>
                  <a:lnTo>
                    <a:pt x="220" y="2132"/>
                  </a:lnTo>
                  <a:close/>
                  <a:moveTo>
                    <a:pt x="220" y="2868"/>
                  </a:moveTo>
                  <a:lnTo>
                    <a:pt x="649" y="2868"/>
                  </a:lnTo>
                  <a:lnTo>
                    <a:pt x="649" y="3386"/>
                  </a:lnTo>
                  <a:lnTo>
                    <a:pt x="220" y="3386"/>
                  </a:lnTo>
                  <a:lnTo>
                    <a:pt x="220" y="2868"/>
                  </a:lnTo>
                  <a:lnTo>
                    <a:pt x="220" y="2868"/>
                  </a:lnTo>
                  <a:lnTo>
                    <a:pt x="220" y="2868"/>
                  </a:lnTo>
                  <a:lnTo>
                    <a:pt x="220" y="2868"/>
                  </a:lnTo>
                  <a:lnTo>
                    <a:pt x="220" y="2868"/>
                  </a:lnTo>
                  <a:close/>
                  <a:moveTo>
                    <a:pt x="1753" y="206"/>
                  </a:moveTo>
                  <a:lnTo>
                    <a:pt x="1753" y="0"/>
                  </a:lnTo>
                  <a:lnTo>
                    <a:pt x="428" y="0"/>
                  </a:lnTo>
                  <a:lnTo>
                    <a:pt x="428" y="206"/>
                  </a:lnTo>
                  <a:lnTo>
                    <a:pt x="0" y="206"/>
                  </a:lnTo>
                  <a:lnTo>
                    <a:pt x="0" y="516"/>
                  </a:lnTo>
                  <a:lnTo>
                    <a:pt x="2182" y="516"/>
                  </a:lnTo>
                  <a:lnTo>
                    <a:pt x="2182" y="206"/>
                  </a:lnTo>
                  <a:lnTo>
                    <a:pt x="1753" y="206"/>
                  </a:lnTo>
                  <a:lnTo>
                    <a:pt x="1753" y="206"/>
                  </a:lnTo>
                  <a:lnTo>
                    <a:pt x="1753" y="206"/>
                  </a:lnTo>
                  <a:lnTo>
                    <a:pt x="1753" y="206"/>
                  </a:lnTo>
                  <a:lnTo>
                    <a:pt x="1753" y="206"/>
                  </a:lnTo>
                  <a:close/>
                </a:path>
              </a:pathLst>
            </a:custGeom>
            <a:solidFill>
              <a:schemeClr val="bg1">
                <a:lumMod val="65000"/>
              </a:schemeClr>
            </a:solidFill>
            <a:ln>
              <a:noFill/>
            </a:ln>
          </p:spPr>
          <p:txBody>
            <a:bodyPr vert="horz" wrap="square" lIns="68556" tIns="34278" rIns="68556" bIns="34278" numCol="1" anchor="t" anchorCtr="0" compatLnSpc="1">
              <a:prstTxWarp prst="textNoShape">
                <a:avLst/>
              </a:prstTxWarp>
            </a:bodyPr>
            <a:lstStyle/>
            <a:p>
              <a:pPr defTabSz="699287"/>
              <a:endParaRPr lang="en-US" sz="1350" kern="0" dirty="0">
                <a:solidFill>
                  <a:srgbClr val="1E1E1E"/>
                </a:solidFill>
              </a:endParaRPr>
            </a:p>
          </p:txBody>
        </p:sp>
        <p:sp>
          <p:nvSpPr>
            <p:cNvPr id="49" name="Freeform 5"/>
            <p:cNvSpPr>
              <a:spLocks noEditPoints="1"/>
            </p:cNvSpPr>
            <p:nvPr/>
          </p:nvSpPr>
          <p:spPr bwMode="auto">
            <a:xfrm>
              <a:off x="9133366" y="4456145"/>
              <a:ext cx="1433512" cy="2204472"/>
            </a:xfrm>
            <a:custGeom>
              <a:avLst/>
              <a:gdLst>
                <a:gd name="T0" fmla="*/ 1733 w 3319"/>
                <a:gd name="T1" fmla="*/ 1819 h 5104"/>
                <a:gd name="T2" fmla="*/ 2204 w 3319"/>
                <a:gd name="T3" fmla="*/ 1819 h 5104"/>
                <a:gd name="T4" fmla="*/ 2204 w 3319"/>
                <a:gd name="T5" fmla="*/ 5104 h 5104"/>
                <a:gd name="T6" fmla="*/ 1307 w 3319"/>
                <a:gd name="T7" fmla="*/ 0 h 5104"/>
                <a:gd name="T8" fmla="*/ 2204 w 3319"/>
                <a:gd name="T9" fmla="*/ 1466 h 5104"/>
                <a:gd name="T10" fmla="*/ 2204 w 3319"/>
                <a:gd name="T11" fmla="*/ 998 h 5104"/>
                <a:gd name="T12" fmla="*/ 2204 w 3319"/>
                <a:gd name="T13" fmla="*/ 1466 h 5104"/>
                <a:gd name="T14" fmla="*/ 1733 w 3319"/>
                <a:gd name="T15" fmla="*/ 338 h 5104"/>
                <a:gd name="T16" fmla="*/ 2204 w 3319"/>
                <a:gd name="T17" fmla="*/ 807 h 5104"/>
                <a:gd name="T18" fmla="*/ 2439 w 3319"/>
                <a:gd name="T19" fmla="*/ 4108 h 5104"/>
                <a:gd name="T20" fmla="*/ 2893 w 3319"/>
                <a:gd name="T21" fmla="*/ 4108 h 5104"/>
                <a:gd name="T22" fmla="*/ 2893 w 3319"/>
                <a:gd name="T23" fmla="*/ 3449 h 5104"/>
                <a:gd name="T24" fmla="*/ 2893 w 3319"/>
                <a:gd name="T25" fmla="*/ 2992 h 5104"/>
                <a:gd name="T26" fmla="*/ 2893 w 3319"/>
                <a:gd name="T27" fmla="*/ 3449 h 5104"/>
                <a:gd name="T28" fmla="*/ 2439 w 3319"/>
                <a:gd name="T29" fmla="*/ 2318 h 5104"/>
                <a:gd name="T30" fmla="*/ 2893 w 3319"/>
                <a:gd name="T31" fmla="*/ 2786 h 5104"/>
                <a:gd name="T32" fmla="*/ 2439 w 3319"/>
                <a:gd name="T33" fmla="*/ 2126 h 5104"/>
                <a:gd name="T34" fmla="*/ 2893 w 3319"/>
                <a:gd name="T35" fmla="*/ 2126 h 5104"/>
                <a:gd name="T36" fmla="*/ 2893 w 3319"/>
                <a:gd name="T37" fmla="*/ 1466 h 5104"/>
                <a:gd name="T38" fmla="*/ 2893 w 3319"/>
                <a:gd name="T39" fmla="*/ 998 h 5104"/>
                <a:gd name="T40" fmla="*/ 2893 w 3319"/>
                <a:gd name="T41" fmla="*/ 1466 h 5104"/>
                <a:gd name="T42" fmla="*/ 2439 w 3319"/>
                <a:gd name="T43" fmla="*/ 338 h 5104"/>
                <a:gd name="T44" fmla="*/ 2893 w 3319"/>
                <a:gd name="T45" fmla="*/ 807 h 5104"/>
                <a:gd name="T46" fmla="*/ 0 w 3319"/>
                <a:gd name="T47" fmla="*/ 5104 h 5104"/>
                <a:gd name="T48" fmla="*/ 0 w 3319"/>
                <a:gd name="T49" fmla="*/ 2010 h 5104"/>
                <a:gd name="T50" fmla="*/ 881 w 3319"/>
                <a:gd name="T51" fmla="*/ 4783 h 5104"/>
                <a:gd name="T52" fmla="*/ 881 w 3319"/>
                <a:gd name="T53" fmla="*/ 4314 h 5104"/>
                <a:gd name="T54" fmla="*/ 881 w 3319"/>
                <a:gd name="T55" fmla="*/ 4783 h 5104"/>
                <a:gd name="T56" fmla="*/ 426 w 3319"/>
                <a:gd name="T57" fmla="*/ 3652 h 5104"/>
                <a:gd name="T58" fmla="*/ 881 w 3319"/>
                <a:gd name="T59" fmla="*/ 4108 h 5104"/>
                <a:gd name="T60" fmla="*/ 426 w 3319"/>
                <a:gd name="T61" fmla="*/ 3449 h 5104"/>
                <a:gd name="T62" fmla="*/ 881 w 3319"/>
                <a:gd name="T63" fmla="*/ 3449 h 5104"/>
                <a:gd name="T64" fmla="*/ 881 w 3319"/>
                <a:gd name="T65" fmla="*/ 2786 h 5104"/>
                <a:gd name="T66" fmla="*/ 881 w 3319"/>
                <a:gd name="T67" fmla="*/ 2318 h 5104"/>
                <a:gd name="T68" fmla="*/ 881 w 3319"/>
                <a:gd name="T69" fmla="*/ 2786 h 5104"/>
                <a:gd name="T70" fmla="*/ 1118 w 3319"/>
                <a:gd name="T71" fmla="*/ 4314 h 5104"/>
                <a:gd name="T72" fmla="*/ 1586 w 3319"/>
                <a:gd name="T73" fmla="*/ 4783 h 5104"/>
                <a:gd name="T74" fmla="*/ 1118 w 3319"/>
                <a:gd name="T75" fmla="*/ 4108 h 5104"/>
                <a:gd name="T76" fmla="*/ 1586 w 3319"/>
                <a:gd name="T77" fmla="*/ 4108 h 5104"/>
                <a:gd name="T78" fmla="*/ 1586 w 3319"/>
                <a:gd name="T79" fmla="*/ 3449 h 5104"/>
                <a:gd name="T80" fmla="*/ 1586 w 3319"/>
                <a:gd name="T81" fmla="*/ 2992 h 5104"/>
                <a:gd name="T82" fmla="*/ 1586 w 3319"/>
                <a:gd name="T83" fmla="*/ 3449 h 5104"/>
                <a:gd name="T84" fmla="*/ 1118 w 3319"/>
                <a:gd name="T85" fmla="*/ 2318 h 5104"/>
                <a:gd name="T86" fmla="*/ 1586 w 3319"/>
                <a:gd name="T87" fmla="*/ 2786 h 5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319" h="5104">
                  <a:moveTo>
                    <a:pt x="1307" y="0"/>
                  </a:moveTo>
                  <a:lnTo>
                    <a:pt x="1307" y="1819"/>
                  </a:lnTo>
                  <a:lnTo>
                    <a:pt x="1733" y="1819"/>
                  </a:lnTo>
                  <a:lnTo>
                    <a:pt x="1733" y="1658"/>
                  </a:lnTo>
                  <a:lnTo>
                    <a:pt x="2204" y="1658"/>
                  </a:lnTo>
                  <a:lnTo>
                    <a:pt x="2204" y="1819"/>
                  </a:lnTo>
                  <a:lnTo>
                    <a:pt x="2204" y="2010"/>
                  </a:lnTo>
                  <a:lnTo>
                    <a:pt x="2204" y="2126"/>
                  </a:lnTo>
                  <a:lnTo>
                    <a:pt x="2204" y="5104"/>
                  </a:lnTo>
                  <a:lnTo>
                    <a:pt x="3319" y="5104"/>
                  </a:lnTo>
                  <a:lnTo>
                    <a:pt x="3319" y="0"/>
                  </a:lnTo>
                  <a:lnTo>
                    <a:pt x="1307" y="0"/>
                  </a:lnTo>
                  <a:lnTo>
                    <a:pt x="1307" y="0"/>
                  </a:lnTo>
                  <a:lnTo>
                    <a:pt x="1307" y="0"/>
                  </a:lnTo>
                  <a:close/>
                  <a:moveTo>
                    <a:pt x="2204" y="1466"/>
                  </a:moveTo>
                  <a:lnTo>
                    <a:pt x="1733" y="1466"/>
                  </a:lnTo>
                  <a:lnTo>
                    <a:pt x="1733" y="998"/>
                  </a:lnTo>
                  <a:lnTo>
                    <a:pt x="2204" y="998"/>
                  </a:lnTo>
                  <a:lnTo>
                    <a:pt x="2204" y="1466"/>
                  </a:lnTo>
                  <a:lnTo>
                    <a:pt x="2204" y="1466"/>
                  </a:lnTo>
                  <a:lnTo>
                    <a:pt x="2204" y="1466"/>
                  </a:lnTo>
                  <a:close/>
                  <a:moveTo>
                    <a:pt x="2204" y="807"/>
                  </a:moveTo>
                  <a:lnTo>
                    <a:pt x="1733" y="807"/>
                  </a:lnTo>
                  <a:lnTo>
                    <a:pt x="1733" y="338"/>
                  </a:lnTo>
                  <a:lnTo>
                    <a:pt x="2204" y="338"/>
                  </a:lnTo>
                  <a:lnTo>
                    <a:pt x="2204" y="807"/>
                  </a:lnTo>
                  <a:lnTo>
                    <a:pt x="2204" y="807"/>
                  </a:lnTo>
                  <a:lnTo>
                    <a:pt x="2204" y="807"/>
                  </a:lnTo>
                  <a:close/>
                  <a:moveTo>
                    <a:pt x="2893" y="4108"/>
                  </a:moveTo>
                  <a:lnTo>
                    <a:pt x="2439" y="4108"/>
                  </a:lnTo>
                  <a:lnTo>
                    <a:pt x="2439" y="3652"/>
                  </a:lnTo>
                  <a:lnTo>
                    <a:pt x="2893" y="3652"/>
                  </a:lnTo>
                  <a:lnTo>
                    <a:pt x="2893" y="4108"/>
                  </a:lnTo>
                  <a:lnTo>
                    <a:pt x="2893" y="4108"/>
                  </a:lnTo>
                  <a:lnTo>
                    <a:pt x="2893" y="4108"/>
                  </a:lnTo>
                  <a:close/>
                  <a:moveTo>
                    <a:pt x="2893" y="3449"/>
                  </a:moveTo>
                  <a:lnTo>
                    <a:pt x="2439" y="3449"/>
                  </a:lnTo>
                  <a:lnTo>
                    <a:pt x="2439" y="2992"/>
                  </a:lnTo>
                  <a:lnTo>
                    <a:pt x="2893" y="2992"/>
                  </a:lnTo>
                  <a:lnTo>
                    <a:pt x="2893" y="3449"/>
                  </a:lnTo>
                  <a:lnTo>
                    <a:pt x="2893" y="3449"/>
                  </a:lnTo>
                  <a:lnTo>
                    <a:pt x="2893" y="3449"/>
                  </a:lnTo>
                  <a:close/>
                  <a:moveTo>
                    <a:pt x="2893" y="2786"/>
                  </a:moveTo>
                  <a:lnTo>
                    <a:pt x="2439" y="2786"/>
                  </a:lnTo>
                  <a:lnTo>
                    <a:pt x="2439" y="2318"/>
                  </a:lnTo>
                  <a:lnTo>
                    <a:pt x="2893" y="2318"/>
                  </a:lnTo>
                  <a:lnTo>
                    <a:pt x="2893" y="2786"/>
                  </a:lnTo>
                  <a:lnTo>
                    <a:pt x="2893" y="2786"/>
                  </a:lnTo>
                  <a:lnTo>
                    <a:pt x="2893" y="2786"/>
                  </a:lnTo>
                  <a:close/>
                  <a:moveTo>
                    <a:pt x="2893" y="2126"/>
                  </a:moveTo>
                  <a:lnTo>
                    <a:pt x="2439" y="2126"/>
                  </a:lnTo>
                  <a:lnTo>
                    <a:pt x="2439" y="1658"/>
                  </a:lnTo>
                  <a:lnTo>
                    <a:pt x="2893" y="1658"/>
                  </a:lnTo>
                  <a:lnTo>
                    <a:pt x="2893" y="2126"/>
                  </a:lnTo>
                  <a:lnTo>
                    <a:pt x="2893" y="2126"/>
                  </a:lnTo>
                  <a:lnTo>
                    <a:pt x="2893" y="2126"/>
                  </a:lnTo>
                  <a:close/>
                  <a:moveTo>
                    <a:pt x="2893" y="1466"/>
                  </a:moveTo>
                  <a:lnTo>
                    <a:pt x="2439" y="1466"/>
                  </a:lnTo>
                  <a:lnTo>
                    <a:pt x="2439" y="998"/>
                  </a:lnTo>
                  <a:lnTo>
                    <a:pt x="2893" y="998"/>
                  </a:lnTo>
                  <a:lnTo>
                    <a:pt x="2893" y="1466"/>
                  </a:lnTo>
                  <a:lnTo>
                    <a:pt x="2893" y="1466"/>
                  </a:lnTo>
                  <a:lnTo>
                    <a:pt x="2893" y="1466"/>
                  </a:lnTo>
                  <a:close/>
                  <a:moveTo>
                    <a:pt x="2893" y="807"/>
                  </a:moveTo>
                  <a:lnTo>
                    <a:pt x="2439" y="807"/>
                  </a:lnTo>
                  <a:lnTo>
                    <a:pt x="2439" y="338"/>
                  </a:lnTo>
                  <a:lnTo>
                    <a:pt x="2893" y="338"/>
                  </a:lnTo>
                  <a:lnTo>
                    <a:pt x="2893" y="807"/>
                  </a:lnTo>
                  <a:lnTo>
                    <a:pt x="2893" y="807"/>
                  </a:lnTo>
                  <a:lnTo>
                    <a:pt x="2893" y="807"/>
                  </a:lnTo>
                  <a:close/>
                  <a:moveTo>
                    <a:pt x="0" y="2010"/>
                  </a:moveTo>
                  <a:lnTo>
                    <a:pt x="0" y="5104"/>
                  </a:lnTo>
                  <a:lnTo>
                    <a:pt x="2013" y="5104"/>
                  </a:lnTo>
                  <a:lnTo>
                    <a:pt x="2013" y="2010"/>
                  </a:lnTo>
                  <a:lnTo>
                    <a:pt x="0" y="2010"/>
                  </a:lnTo>
                  <a:lnTo>
                    <a:pt x="0" y="2010"/>
                  </a:lnTo>
                  <a:lnTo>
                    <a:pt x="0" y="2010"/>
                  </a:lnTo>
                  <a:close/>
                  <a:moveTo>
                    <a:pt x="881" y="4783"/>
                  </a:moveTo>
                  <a:lnTo>
                    <a:pt x="426" y="4783"/>
                  </a:lnTo>
                  <a:lnTo>
                    <a:pt x="426" y="4314"/>
                  </a:lnTo>
                  <a:lnTo>
                    <a:pt x="881" y="4314"/>
                  </a:lnTo>
                  <a:lnTo>
                    <a:pt x="881" y="4783"/>
                  </a:lnTo>
                  <a:lnTo>
                    <a:pt x="881" y="4783"/>
                  </a:lnTo>
                  <a:lnTo>
                    <a:pt x="881" y="4783"/>
                  </a:lnTo>
                  <a:close/>
                  <a:moveTo>
                    <a:pt x="881" y="4108"/>
                  </a:moveTo>
                  <a:lnTo>
                    <a:pt x="426" y="4108"/>
                  </a:lnTo>
                  <a:lnTo>
                    <a:pt x="426" y="3652"/>
                  </a:lnTo>
                  <a:lnTo>
                    <a:pt x="881" y="3652"/>
                  </a:lnTo>
                  <a:lnTo>
                    <a:pt x="881" y="4108"/>
                  </a:lnTo>
                  <a:lnTo>
                    <a:pt x="881" y="4108"/>
                  </a:lnTo>
                  <a:lnTo>
                    <a:pt x="881" y="4108"/>
                  </a:lnTo>
                  <a:close/>
                  <a:moveTo>
                    <a:pt x="881" y="3449"/>
                  </a:moveTo>
                  <a:lnTo>
                    <a:pt x="426" y="3449"/>
                  </a:lnTo>
                  <a:lnTo>
                    <a:pt x="426" y="2992"/>
                  </a:lnTo>
                  <a:lnTo>
                    <a:pt x="881" y="2992"/>
                  </a:lnTo>
                  <a:lnTo>
                    <a:pt x="881" y="3449"/>
                  </a:lnTo>
                  <a:lnTo>
                    <a:pt x="881" y="3449"/>
                  </a:lnTo>
                  <a:lnTo>
                    <a:pt x="881" y="3449"/>
                  </a:lnTo>
                  <a:close/>
                  <a:moveTo>
                    <a:pt x="881" y="2786"/>
                  </a:moveTo>
                  <a:lnTo>
                    <a:pt x="426" y="2786"/>
                  </a:lnTo>
                  <a:lnTo>
                    <a:pt x="426" y="2318"/>
                  </a:lnTo>
                  <a:lnTo>
                    <a:pt x="881" y="2318"/>
                  </a:lnTo>
                  <a:lnTo>
                    <a:pt x="881" y="2786"/>
                  </a:lnTo>
                  <a:lnTo>
                    <a:pt x="881" y="2786"/>
                  </a:lnTo>
                  <a:lnTo>
                    <a:pt x="881" y="2786"/>
                  </a:lnTo>
                  <a:close/>
                  <a:moveTo>
                    <a:pt x="1586" y="4783"/>
                  </a:moveTo>
                  <a:lnTo>
                    <a:pt x="1118" y="4783"/>
                  </a:lnTo>
                  <a:lnTo>
                    <a:pt x="1118" y="4314"/>
                  </a:lnTo>
                  <a:lnTo>
                    <a:pt x="1586" y="4314"/>
                  </a:lnTo>
                  <a:lnTo>
                    <a:pt x="1586" y="4783"/>
                  </a:lnTo>
                  <a:lnTo>
                    <a:pt x="1586" y="4783"/>
                  </a:lnTo>
                  <a:lnTo>
                    <a:pt x="1586" y="4783"/>
                  </a:lnTo>
                  <a:close/>
                  <a:moveTo>
                    <a:pt x="1586" y="4108"/>
                  </a:moveTo>
                  <a:lnTo>
                    <a:pt x="1118" y="4108"/>
                  </a:lnTo>
                  <a:lnTo>
                    <a:pt x="1118" y="3652"/>
                  </a:lnTo>
                  <a:lnTo>
                    <a:pt x="1586" y="3652"/>
                  </a:lnTo>
                  <a:lnTo>
                    <a:pt x="1586" y="4108"/>
                  </a:lnTo>
                  <a:lnTo>
                    <a:pt x="1586" y="4108"/>
                  </a:lnTo>
                  <a:lnTo>
                    <a:pt x="1586" y="4108"/>
                  </a:lnTo>
                  <a:close/>
                  <a:moveTo>
                    <a:pt x="1586" y="3449"/>
                  </a:moveTo>
                  <a:lnTo>
                    <a:pt x="1118" y="3449"/>
                  </a:lnTo>
                  <a:lnTo>
                    <a:pt x="1118" y="2992"/>
                  </a:lnTo>
                  <a:lnTo>
                    <a:pt x="1586" y="2992"/>
                  </a:lnTo>
                  <a:lnTo>
                    <a:pt x="1586" y="3449"/>
                  </a:lnTo>
                  <a:lnTo>
                    <a:pt x="1586" y="3449"/>
                  </a:lnTo>
                  <a:lnTo>
                    <a:pt x="1586" y="3449"/>
                  </a:lnTo>
                  <a:close/>
                  <a:moveTo>
                    <a:pt x="1586" y="2786"/>
                  </a:moveTo>
                  <a:lnTo>
                    <a:pt x="1118" y="2786"/>
                  </a:lnTo>
                  <a:lnTo>
                    <a:pt x="1118" y="2318"/>
                  </a:lnTo>
                  <a:lnTo>
                    <a:pt x="1586" y="2318"/>
                  </a:lnTo>
                  <a:lnTo>
                    <a:pt x="1586" y="2786"/>
                  </a:lnTo>
                  <a:lnTo>
                    <a:pt x="1586" y="2786"/>
                  </a:lnTo>
                  <a:lnTo>
                    <a:pt x="1586" y="2786"/>
                  </a:lnTo>
                  <a:close/>
                </a:path>
              </a:pathLst>
            </a:custGeom>
            <a:solidFill>
              <a:schemeClr val="bg1">
                <a:lumMod val="50000"/>
              </a:schemeClr>
            </a:solidFill>
            <a:ln>
              <a:noFill/>
            </a:ln>
          </p:spPr>
          <p:txBody>
            <a:bodyPr vert="horz" wrap="square" lIns="68556" tIns="34278" rIns="68556" bIns="34278" numCol="1" anchor="t" anchorCtr="0" compatLnSpc="1">
              <a:prstTxWarp prst="textNoShape">
                <a:avLst/>
              </a:prstTxWarp>
            </a:bodyPr>
            <a:lstStyle/>
            <a:p>
              <a:pPr defTabSz="699287"/>
              <a:endParaRPr lang="en-US" sz="1350" kern="0" dirty="0">
                <a:solidFill>
                  <a:srgbClr val="1E1E1E"/>
                </a:solidFill>
              </a:endParaRPr>
            </a:p>
          </p:txBody>
        </p:sp>
        <p:sp>
          <p:nvSpPr>
            <p:cNvPr id="50" name="Freeform 9"/>
            <p:cNvSpPr>
              <a:spLocks noEditPoints="1"/>
            </p:cNvSpPr>
            <p:nvPr/>
          </p:nvSpPr>
          <p:spPr bwMode="auto">
            <a:xfrm>
              <a:off x="11224241" y="4590530"/>
              <a:ext cx="955059" cy="2070087"/>
            </a:xfrm>
            <a:custGeom>
              <a:avLst/>
              <a:gdLst>
                <a:gd name="T0" fmla="*/ 895 w 2182"/>
                <a:gd name="T1" fmla="*/ 4214 h 4214"/>
                <a:gd name="T2" fmla="*/ 0 w 2182"/>
                <a:gd name="T3" fmla="*/ 3722 h 4214"/>
                <a:gd name="T4" fmla="*/ 0 w 2182"/>
                <a:gd name="T5" fmla="*/ 3722 h 4214"/>
                <a:gd name="T6" fmla="*/ 2182 w 2182"/>
                <a:gd name="T7" fmla="*/ 4214 h 4214"/>
                <a:gd name="T8" fmla="*/ 1284 w 2182"/>
                <a:gd name="T9" fmla="*/ 3722 h 4214"/>
                <a:gd name="T10" fmla="*/ 1284 w 2182"/>
                <a:gd name="T11" fmla="*/ 3722 h 4214"/>
                <a:gd name="T12" fmla="*/ 2182 w 2182"/>
                <a:gd name="T13" fmla="*/ 542 h 4214"/>
                <a:gd name="T14" fmla="*/ 0 w 2182"/>
                <a:gd name="T15" fmla="*/ 3696 h 4214"/>
                <a:gd name="T16" fmla="*/ 0 w 2182"/>
                <a:gd name="T17" fmla="*/ 3696 h 4214"/>
                <a:gd name="T18" fmla="*/ 1959 w 2182"/>
                <a:gd name="T19" fmla="*/ 1280 h 4214"/>
                <a:gd name="T20" fmla="*/ 1532 w 2182"/>
                <a:gd name="T21" fmla="*/ 762 h 4214"/>
                <a:gd name="T22" fmla="*/ 1532 w 2182"/>
                <a:gd name="T23" fmla="*/ 762 h 4214"/>
                <a:gd name="T24" fmla="*/ 1959 w 2182"/>
                <a:gd name="T25" fmla="*/ 1952 h 4214"/>
                <a:gd name="T26" fmla="*/ 1532 w 2182"/>
                <a:gd name="T27" fmla="*/ 1434 h 4214"/>
                <a:gd name="T28" fmla="*/ 1532 w 2182"/>
                <a:gd name="T29" fmla="*/ 1434 h 4214"/>
                <a:gd name="T30" fmla="*/ 1959 w 2182"/>
                <a:gd name="T31" fmla="*/ 2624 h 4214"/>
                <a:gd name="T32" fmla="*/ 1532 w 2182"/>
                <a:gd name="T33" fmla="*/ 2132 h 4214"/>
                <a:gd name="T34" fmla="*/ 1532 w 2182"/>
                <a:gd name="T35" fmla="*/ 2132 h 4214"/>
                <a:gd name="T36" fmla="*/ 1959 w 2182"/>
                <a:gd name="T37" fmla="*/ 3386 h 4214"/>
                <a:gd name="T38" fmla="*/ 1532 w 2182"/>
                <a:gd name="T39" fmla="*/ 2868 h 4214"/>
                <a:gd name="T40" fmla="*/ 1532 w 2182"/>
                <a:gd name="T41" fmla="*/ 2868 h 4214"/>
                <a:gd name="T42" fmla="*/ 1284 w 2182"/>
                <a:gd name="T43" fmla="*/ 1280 h 4214"/>
                <a:gd name="T44" fmla="*/ 895 w 2182"/>
                <a:gd name="T45" fmla="*/ 762 h 4214"/>
                <a:gd name="T46" fmla="*/ 895 w 2182"/>
                <a:gd name="T47" fmla="*/ 762 h 4214"/>
                <a:gd name="T48" fmla="*/ 1284 w 2182"/>
                <a:gd name="T49" fmla="*/ 1952 h 4214"/>
                <a:gd name="T50" fmla="*/ 895 w 2182"/>
                <a:gd name="T51" fmla="*/ 1434 h 4214"/>
                <a:gd name="T52" fmla="*/ 895 w 2182"/>
                <a:gd name="T53" fmla="*/ 1434 h 4214"/>
                <a:gd name="T54" fmla="*/ 1284 w 2182"/>
                <a:gd name="T55" fmla="*/ 2624 h 4214"/>
                <a:gd name="T56" fmla="*/ 895 w 2182"/>
                <a:gd name="T57" fmla="*/ 2132 h 4214"/>
                <a:gd name="T58" fmla="*/ 895 w 2182"/>
                <a:gd name="T59" fmla="*/ 2132 h 4214"/>
                <a:gd name="T60" fmla="*/ 1284 w 2182"/>
                <a:gd name="T61" fmla="*/ 3386 h 4214"/>
                <a:gd name="T62" fmla="*/ 895 w 2182"/>
                <a:gd name="T63" fmla="*/ 2868 h 4214"/>
                <a:gd name="T64" fmla="*/ 895 w 2182"/>
                <a:gd name="T65" fmla="*/ 2868 h 4214"/>
                <a:gd name="T66" fmla="*/ 649 w 2182"/>
                <a:gd name="T67" fmla="*/ 1280 h 4214"/>
                <a:gd name="T68" fmla="*/ 220 w 2182"/>
                <a:gd name="T69" fmla="*/ 762 h 4214"/>
                <a:gd name="T70" fmla="*/ 220 w 2182"/>
                <a:gd name="T71" fmla="*/ 762 h 4214"/>
                <a:gd name="T72" fmla="*/ 649 w 2182"/>
                <a:gd name="T73" fmla="*/ 1952 h 4214"/>
                <a:gd name="T74" fmla="*/ 220 w 2182"/>
                <a:gd name="T75" fmla="*/ 1434 h 4214"/>
                <a:gd name="T76" fmla="*/ 220 w 2182"/>
                <a:gd name="T77" fmla="*/ 1434 h 4214"/>
                <a:gd name="T78" fmla="*/ 649 w 2182"/>
                <a:gd name="T79" fmla="*/ 2624 h 4214"/>
                <a:gd name="T80" fmla="*/ 220 w 2182"/>
                <a:gd name="T81" fmla="*/ 2132 h 4214"/>
                <a:gd name="T82" fmla="*/ 220 w 2182"/>
                <a:gd name="T83" fmla="*/ 2132 h 4214"/>
                <a:gd name="T84" fmla="*/ 649 w 2182"/>
                <a:gd name="T85" fmla="*/ 3386 h 4214"/>
                <a:gd name="T86" fmla="*/ 220 w 2182"/>
                <a:gd name="T87" fmla="*/ 2868 h 4214"/>
                <a:gd name="T88" fmla="*/ 220 w 2182"/>
                <a:gd name="T89" fmla="*/ 2868 h 4214"/>
                <a:gd name="T90" fmla="*/ 428 w 2182"/>
                <a:gd name="T91" fmla="*/ 0 h 4214"/>
                <a:gd name="T92" fmla="*/ 0 w 2182"/>
                <a:gd name="T93" fmla="*/ 516 h 4214"/>
                <a:gd name="T94" fmla="*/ 1753 w 2182"/>
                <a:gd name="T95" fmla="*/ 206 h 4214"/>
                <a:gd name="T96" fmla="*/ 1753 w 2182"/>
                <a:gd name="T97" fmla="*/ 206 h 4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182" h="4214">
                  <a:moveTo>
                    <a:pt x="0" y="3722"/>
                  </a:moveTo>
                  <a:lnTo>
                    <a:pt x="895" y="3722"/>
                  </a:lnTo>
                  <a:lnTo>
                    <a:pt x="895" y="4214"/>
                  </a:lnTo>
                  <a:lnTo>
                    <a:pt x="0" y="4214"/>
                  </a:lnTo>
                  <a:lnTo>
                    <a:pt x="0" y="3722"/>
                  </a:lnTo>
                  <a:lnTo>
                    <a:pt x="0" y="3722"/>
                  </a:lnTo>
                  <a:lnTo>
                    <a:pt x="0" y="3722"/>
                  </a:lnTo>
                  <a:lnTo>
                    <a:pt x="0" y="3722"/>
                  </a:lnTo>
                  <a:lnTo>
                    <a:pt x="0" y="3722"/>
                  </a:lnTo>
                  <a:close/>
                  <a:moveTo>
                    <a:pt x="1284" y="3722"/>
                  </a:moveTo>
                  <a:lnTo>
                    <a:pt x="2182" y="3722"/>
                  </a:lnTo>
                  <a:lnTo>
                    <a:pt x="2182" y="4214"/>
                  </a:lnTo>
                  <a:lnTo>
                    <a:pt x="1284" y="4214"/>
                  </a:lnTo>
                  <a:lnTo>
                    <a:pt x="1284" y="3722"/>
                  </a:lnTo>
                  <a:lnTo>
                    <a:pt x="1284" y="3722"/>
                  </a:lnTo>
                  <a:lnTo>
                    <a:pt x="1284" y="3722"/>
                  </a:lnTo>
                  <a:lnTo>
                    <a:pt x="1284" y="3722"/>
                  </a:lnTo>
                  <a:lnTo>
                    <a:pt x="1284" y="3722"/>
                  </a:lnTo>
                  <a:close/>
                  <a:moveTo>
                    <a:pt x="0" y="3696"/>
                  </a:moveTo>
                  <a:lnTo>
                    <a:pt x="2182" y="3696"/>
                  </a:lnTo>
                  <a:lnTo>
                    <a:pt x="2182" y="542"/>
                  </a:lnTo>
                  <a:lnTo>
                    <a:pt x="0" y="542"/>
                  </a:lnTo>
                  <a:lnTo>
                    <a:pt x="0" y="3696"/>
                  </a:lnTo>
                  <a:lnTo>
                    <a:pt x="0" y="3696"/>
                  </a:lnTo>
                  <a:lnTo>
                    <a:pt x="0" y="3696"/>
                  </a:lnTo>
                  <a:lnTo>
                    <a:pt x="0" y="3696"/>
                  </a:lnTo>
                  <a:lnTo>
                    <a:pt x="0" y="3696"/>
                  </a:lnTo>
                  <a:close/>
                  <a:moveTo>
                    <a:pt x="1532" y="762"/>
                  </a:moveTo>
                  <a:lnTo>
                    <a:pt x="1959" y="762"/>
                  </a:lnTo>
                  <a:lnTo>
                    <a:pt x="1959" y="1280"/>
                  </a:lnTo>
                  <a:lnTo>
                    <a:pt x="1532" y="1280"/>
                  </a:lnTo>
                  <a:lnTo>
                    <a:pt x="1532" y="762"/>
                  </a:lnTo>
                  <a:lnTo>
                    <a:pt x="1532" y="762"/>
                  </a:lnTo>
                  <a:lnTo>
                    <a:pt x="1532" y="762"/>
                  </a:lnTo>
                  <a:lnTo>
                    <a:pt x="1532" y="762"/>
                  </a:lnTo>
                  <a:lnTo>
                    <a:pt x="1532" y="762"/>
                  </a:lnTo>
                  <a:close/>
                  <a:moveTo>
                    <a:pt x="1532" y="1434"/>
                  </a:moveTo>
                  <a:lnTo>
                    <a:pt x="1959" y="1434"/>
                  </a:lnTo>
                  <a:lnTo>
                    <a:pt x="1959" y="1952"/>
                  </a:lnTo>
                  <a:lnTo>
                    <a:pt x="1532" y="1952"/>
                  </a:lnTo>
                  <a:lnTo>
                    <a:pt x="1532" y="1434"/>
                  </a:lnTo>
                  <a:lnTo>
                    <a:pt x="1532" y="1434"/>
                  </a:lnTo>
                  <a:lnTo>
                    <a:pt x="1532" y="1434"/>
                  </a:lnTo>
                  <a:lnTo>
                    <a:pt x="1532" y="1434"/>
                  </a:lnTo>
                  <a:lnTo>
                    <a:pt x="1532" y="1434"/>
                  </a:lnTo>
                  <a:close/>
                  <a:moveTo>
                    <a:pt x="1532" y="2132"/>
                  </a:moveTo>
                  <a:lnTo>
                    <a:pt x="1959" y="2132"/>
                  </a:lnTo>
                  <a:lnTo>
                    <a:pt x="1959" y="2624"/>
                  </a:lnTo>
                  <a:lnTo>
                    <a:pt x="1532" y="2624"/>
                  </a:lnTo>
                  <a:lnTo>
                    <a:pt x="1532" y="2132"/>
                  </a:lnTo>
                  <a:lnTo>
                    <a:pt x="1532" y="2132"/>
                  </a:lnTo>
                  <a:lnTo>
                    <a:pt x="1532" y="2132"/>
                  </a:lnTo>
                  <a:lnTo>
                    <a:pt x="1532" y="2132"/>
                  </a:lnTo>
                  <a:lnTo>
                    <a:pt x="1532" y="2132"/>
                  </a:lnTo>
                  <a:close/>
                  <a:moveTo>
                    <a:pt x="1532" y="2868"/>
                  </a:moveTo>
                  <a:lnTo>
                    <a:pt x="1959" y="2868"/>
                  </a:lnTo>
                  <a:lnTo>
                    <a:pt x="1959" y="3386"/>
                  </a:lnTo>
                  <a:lnTo>
                    <a:pt x="1532" y="3386"/>
                  </a:lnTo>
                  <a:lnTo>
                    <a:pt x="1532" y="2868"/>
                  </a:lnTo>
                  <a:lnTo>
                    <a:pt x="1532" y="2868"/>
                  </a:lnTo>
                  <a:lnTo>
                    <a:pt x="1532" y="2868"/>
                  </a:lnTo>
                  <a:lnTo>
                    <a:pt x="1532" y="2868"/>
                  </a:lnTo>
                  <a:lnTo>
                    <a:pt x="1532" y="2868"/>
                  </a:lnTo>
                  <a:close/>
                  <a:moveTo>
                    <a:pt x="895" y="762"/>
                  </a:moveTo>
                  <a:lnTo>
                    <a:pt x="1284" y="762"/>
                  </a:lnTo>
                  <a:lnTo>
                    <a:pt x="1284" y="1280"/>
                  </a:lnTo>
                  <a:lnTo>
                    <a:pt x="895" y="1280"/>
                  </a:lnTo>
                  <a:lnTo>
                    <a:pt x="895" y="762"/>
                  </a:lnTo>
                  <a:lnTo>
                    <a:pt x="895" y="762"/>
                  </a:lnTo>
                  <a:lnTo>
                    <a:pt x="895" y="762"/>
                  </a:lnTo>
                  <a:lnTo>
                    <a:pt x="895" y="762"/>
                  </a:lnTo>
                  <a:lnTo>
                    <a:pt x="895" y="762"/>
                  </a:lnTo>
                  <a:close/>
                  <a:moveTo>
                    <a:pt x="895" y="1434"/>
                  </a:moveTo>
                  <a:lnTo>
                    <a:pt x="1284" y="1434"/>
                  </a:lnTo>
                  <a:lnTo>
                    <a:pt x="1284" y="1952"/>
                  </a:lnTo>
                  <a:lnTo>
                    <a:pt x="895" y="1952"/>
                  </a:lnTo>
                  <a:lnTo>
                    <a:pt x="895" y="1434"/>
                  </a:lnTo>
                  <a:lnTo>
                    <a:pt x="895" y="1434"/>
                  </a:lnTo>
                  <a:lnTo>
                    <a:pt x="895" y="1434"/>
                  </a:lnTo>
                  <a:lnTo>
                    <a:pt x="895" y="1434"/>
                  </a:lnTo>
                  <a:lnTo>
                    <a:pt x="895" y="1434"/>
                  </a:lnTo>
                  <a:close/>
                  <a:moveTo>
                    <a:pt x="895" y="2132"/>
                  </a:moveTo>
                  <a:lnTo>
                    <a:pt x="1284" y="2132"/>
                  </a:lnTo>
                  <a:lnTo>
                    <a:pt x="1284" y="2624"/>
                  </a:lnTo>
                  <a:lnTo>
                    <a:pt x="895" y="2624"/>
                  </a:lnTo>
                  <a:lnTo>
                    <a:pt x="895" y="2132"/>
                  </a:lnTo>
                  <a:lnTo>
                    <a:pt x="895" y="2132"/>
                  </a:lnTo>
                  <a:lnTo>
                    <a:pt x="895" y="2132"/>
                  </a:lnTo>
                  <a:lnTo>
                    <a:pt x="895" y="2132"/>
                  </a:lnTo>
                  <a:lnTo>
                    <a:pt x="895" y="2132"/>
                  </a:lnTo>
                  <a:close/>
                  <a:moveTo>
                    <a:pt x="895" y="2868"/>
                  </a:moveTo>
                  <a:lnTo>
                    <a:pt x="1284" y="2868"/>
                  </a:lnTo>
                  <a:lnTo>
                    <a:pt x="1284" y="3386"/>
                  </a:lnTo>
                  <a:lnTo>
                    <a:pt x="895" y="3386"/>
                  </a:lnTo>
                  <a:lnTo>
                    <a:pt x="895" y="2868"/>
                  </a:lnTo>
                  <a:lnTo>
                    <a:pt x="895" y="2868"/>
                  </a:lnTo>
                  <a:lnTo>
                    <a:pt x="895" y="2868"/>
                  </a:lnTo>
                  <a:lnTo>
                    <a:pt x="895" y="2868"/>
                  </a:lnTo>
                  <a:lnTo>
                    <a:pt x="895" y="2868"/>
                  </a:lnTo>
                  <a:close/>
                  <a:moveTo>
                    <a:pt x="220" y="762"/>
                  </a:moveTo>
                  <a:lnTo>
                    <a:pt x="649" y="762"/>
                  </a:lnTo>
                  <a:lnTo>
                    <a:pt x="649" y="1280"/>
                  </a:lnTo>
                  <a:lnTo>
                    <a:pt x="220" y="1280"/>
                  </a:lnTo>
                  <a:lnTo>
                    <a:pt x="220" y="762"/>
                  </a:lnTo>
                  <a:lnTo>
                    <a:pt x="220" y="762"/>
                  </a:lnTo>
                  <a:lnTo>
                    <a:pt x="220" y="762"/>
                  </a:lnTo>
                  <a:lnTo>
                    <a:pt x="220" y="762"/>
                  </a:lnTo>
                  <a:lnTo>
                    <a:pt x="220" y="762"/>
                  </a:lnTo>
                  <a:close/>
                  <a:moveTo>
                    <a:pt x="220" y="1434"/>
                  </a:moveTo>
                  <a:lnTo>
                    <a:pt x="649" y="1434"/>
                  </a:lnTo>
                  <a:lnTo>
                    <a:pt x="649" y="1952"/>
                  </a:lnTo>
                  <a:lnTo>
                    <a:pt x="220" y="1952"/>
                  </a:lnTo>
                  <a:lnTo>
                    <a:pt x="220" y="1434"/>
                  </a:lnTo>
                  <a:lnTo>
                    <a:pt x="220" y="1434"/>
                  </a:lnTo>
                  <a:lnTo>
                    <a:pt x="220" y="1434"/>
                  </a:lnTo>
                  <a:lnTo>
                    <a:pt x="220" y="1434"/>
                  </a:lnTo>
                  <a:lnTo>
                    <a:pt x="220" y="1434"/>
                  </a:lnTo>
                  <a:close/>
                  <a:moveTo>
                    <a:pt x="220" y="2132"/>
                  </a:moveTo>
                  <a:lnTo>
                    <a:pt x="649" y="2132"/>
                  </a:lnTo>
                  <a:lnTo>
                    <a:pt x="649" y="2624"/>
                  </a:lnTo>
                  <a:lnTo>
                    <a:pt x="220" y="2624"/>
                  </a:lnTo>
                  <a:lnTo>
                    <a:pt x="220" y="2132"/>
                  </a:lnTo>
                  <a:lnTo>
                    <a:pt x="220" y="2132"/>
                  </a:lnTo>
                  <a:lnTo>
                    <a:pt x="220" y="2132"/>
                  </a:lnTo>
                  <a:lnTo>
                    <a:pt x="220" y="2132"/>
                  </a:lnTo>
                  <a:lnTo>
                    <a:pt x="220" y="2132"/>
                  </a:lnTo>
                  <a:close/>
                  <a:moveTo>
                    <a:pt x="220" y="2868"/>
                  </a:moveTo>
                  <a:lnTo>
                    <a:pt x="649" y="2868"/>
                  </a:lnTo>
                  <a:lnTo>
                    <a:pt x="649" y="3386"/>
                  </a:lnTo>
                  <a:lnTo>
                    <a:pt x="220" y="3386"/>
                  </a:lnTo>
                  <a:lnTo>
                    <a:pt x="220" y="2868"/>
                  </a:lnTo>
                  <a:lnTo>
                    <a:pt x="220" y="2868"/>
                  </a:lnTo>
                  <a:lnTo>
                    <a:pt x="220" y="2868"/>
                  </a:lnTo>
                  <a:lnTo>
                    <a:pt x="220" y="2868"/>
                  </a:lnTo>
                  <a:lnTo>
                    <a:pt x="220" y="2868"/>
                  </a:lnTo>
                  <a:close/>
                  <a:moveTo>
                    <a:pt x="1753" y="206"/>
                  </a:moveTo>
                  <a:lnTo>
                    <a:pt x="1753" y="0"/>
                  </a:lnTo>
                  <a:lnTo>
                    <a:pt x="428" y="0"/>
                  </a:lnTo>
                  <a:lnTo>
                    <a:pt x="428" y="206"/>
                  </a:lnTo>
                  <a:lnTo>
                    <a:pt x="0" y="206"/>
                  </a:lnTo>
                  <a:lnTo>
                    <a:pt x="0" y="516"/>
                  </a:lnTo>
                  <a:lnTo>
                    <a:pt x="2182" y="516"/>
                  </a:lnTo>
                  <a:lnTo>
                    <a:pt x="2182" y="206"/>
                  </a:lnTo>
                  <a:lnTo>
                    <a:pt x="1753" y="206"/>
                  </a:lnTo>
                  <a:lnTo>
                    <a:pt x="1753" y="206"/>
                  </a:lnTo>
                  <a:lnTo>
                    <a:pt x="1753" y="206"/>
                  </a:lnTo>
                  <a:lnTo>
                    <a:pt x="1753" y="206"/>
                  </a:lnTo>
                  <a:lnTo>
                    <a:pt x="1753" y="206"/>
                  </a:lnTo>
                  <a:close/>
                </a:path>
              </a:pathLst>
            </a:custGeom>
            <a:solidFill>
              <a:schemeClr val="bg1">
                <a:lumMod val="50000"/>
              </a:schemeClr>
            </a:solidFill>
            <a:ln>
              <a:noFill/>
            </a:ln>
          </p:spPr>
          <p:txBody>
            <a:bodyPr vert="horz" wrap="square" lIns="68556" tIns="34278" rIns="68556" bIns="34278" numCol="1" anchor="t" anchorCtr="0" compatLnSpc="1">
              <a:prstTxWarp prst="textNoShape">
                <a:avLst/>
              </a:prstTxWarp>
            </a:bodyPr>
            <a:lstStyle/>
            <a:p>
              <a:pPr defTabSz="699287"/>
              <a:endParaRPr lang="en-US" sz="1350" kern="0" dirty="0">
                <a:solidFill>
                  <a:srgbClr val="1E1E1E"/>
                </a:solidFill>
              </a:endParaRPr>
            </a:p>
          </p:txBody>
        </p:sp>
        <p:sp>
          <p:nvSpPr>
            <p:cNvPr id="51" name="Freeform 50"/>
            <p:cNvSpPr/>
            <p:nvPr/>
          </p:nvSpPr>
          <p:spPr bwMode="auto">
            <a:xfrm flipH="1">
              <a:off x="10652741" y="5130578"/>
              <a:ext cx="994945" cy="1530039"/>
            </a:xfrm>
            <a:custGeom>
              <a:avLst/>
              <a:gdLst>
                <a:gd name="connsiteX0" fmla="*/ 563561 w 1433512"/>
                <a:gd name="connsiteY0" fmla="*/ 0 h 2204472"/>
                <a:gd name="connsiteX1" fmla="*/ 1433512 w 1433512"/>
                <a:gd name="connsiteY1" fmla="*/ 0 h 2204472"/>
                <a:gd name="connsiteX2" fmla="*/ 1433512 w 1433512"/>
                <a:gd name="connsiteY2" fmla="*/ 2204472 h 2204472"/>
                <a:gd name="connsiteX3" fmla="*/ 863601 w 1433512"/>
                <a:gd name="connsiteY3" fmla="*/ 2204472 h 2204472"/>
                <a:gd name="connsiteX4" fmla="*/ 563561 w 1433512"/>
                <a:gd name="connsiteY4" fmla="*/ 2204472 h 2204472"/>
                <a:gd name="connsiteX5" fmla="*/ 0 w 1433512"/>
                <a:gd name="connsiteY5" fmla="*/ 2204472 h 2204472"/>
                <a:gd name="connsiteX6" fmla="*/ 0 w 1433512"/>
                <a:gd name="connsiteY6" fmla="*/ 865693 h 2204472"/>
                <a:gd name="connsiteX7" fmla="*/ 563561 w 1433512"/>
                <a:gd name="connsiteY7" fmla="*/ 865693 h 2204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33512" h="2204472">
                  <a:moveTo>
                    <a:pt x="563561" y="0"/>
                  </a:moveTo>
                  <a:lnTo>
                    <a:pt x="1433512" y="0"/>
                  </a:lnTo>
                  <a:lnTo>
                    <a:pt x="1433512" y="2204472"/>
                  </a:lnTo>
                  <a:lnTo>
                    <a:pt x="863601" y="2204472"/>
                  </a:lnTo>
                  <a:lnTo>
                    <a:pt x="563561" y="2204472"/>
                  </a:lnTo>
                  <a:lnTo>
                    <a:pt x="0" y="2204472"/>
                  </a:lnTo>
                  <a:lnTo>
                    <a:pt x="0" y="865693"/>
                  </a:lnTo>
                  <a:lnTo>
                    <a:pt x="563561" y="865693"/>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10" tIns="109689" rIns="137110" bIns="109689" numCol="1" spcCol="0" rtlCol="0" fromWordArt="0" anchor="t" anchorCtr="0" forceAA="0" compatLnSpc="1">
              <a:prstTxWarp prst="textNoShape">
                <a:avLst/>
              </a:prstTxWarp>
              <a:noAutofit/>
            </a:bodyPr>
            <a:lstStyle/>
            <a:p>
              <a:pPr algn="ctr" defTabSz="699084" fontAlgn="base">
                <a:lnSpc>
                  <a:spcPct val="90000"/>
                </a:lnSpc>
                <a:spcBef>
                  <a:spcPct val="0"/>
                </a:spcBef>
                <a:spcAft>
                  <a:spcPct val="0"/>
                </a:spcAft>
              </a:pPr>
              <a:endParaRPr lang="en-US" kern="0" dirty="0">
                <a:gradFill>
                  <a:gsLst>
                    <a:gs pos="0">
                      <a:srgbClr val="FFFFFF"/>
                    </a:gs>
                    <a:gs pos="100000">
                      <a:srgbClr val="FFFFFF"/>
                    </a:gs>
                  </a:gsLst>
                  <a:lin ang="5400000" scaled="0"/>
                </a:gradFill>
                <a:ea typeface="Segoe UI" pitchFamily="34" charset="0"/>
                <a:cs typeface="Segoe UI" pitchFamily="34" charset="0"/>
              </a:endParaRPr>
            </a:p>
          </p:txBody>
        </p:sp>
        <p:sp>
          <p:nvSpPr>
            <p:cNvPr id="52" name="Freeform 5"/>
            <p:cNvSpPr>
              <a:spLocks noEditPoints="1"/>
            </p:cNvSpPr>
            <p:nvPr/>
          </p:nvSpPr>
          <p:spPr bwMode="auto">
            <a:xfrm flipH="1">
              <a:off x="10652740" y="5130578"/>
              <a:ext cx="994945" cy="1530039"/>
            </a:xfrm>
            <a:custGeom>
              <a:avLst/>
              <a:gdLst>
                <a:gd name="T0" fmla="*/ 1733 w 3319"/>
                <a:gd name="T1" fmla="*/ 1819 h 5104"/>
                <a:gd name="T2" fmla="*/ 2204 w 3319"/>
                <a:gd name="T3" fmla="*/ 1819 h 5104"/>
                <a:gd name="T4" fmla="*/ 2204 w 3319"/>
                <a:gd name="T5" fmla="*/ 5104 h 5104"/>
                <a:gd name="T6" fmla="*/ 1307 w 3319"/>
                <a:gd name="T7" fmla="*/ 0 h 5104"/>
                <a:gd name="T8" fmla="*/ 2204 w 3319"/>
                <a:gd name="T9" fmla="*/ 1466 h 5104"/>
                <a:gd name="T10" fmla="*/ 2204 w 3319"/>
                <a:gd name="T11" fmla="*/ 998 h 5104"/>
                <a:gd name="T12" fmla="*/ 2204 w 3319"/>
                <a:gd name="T13" fmla="*/ 1466 h 5104"/>
                <a:gd name="T14" fmla="*/ 1733 w 3319"/>
                <a:gd name="T15" fmla="*/ 338 h 5104"/>
                <a:gd name="T16" fmla="*/ 2204 w 3319"/>
                <a:gd name="T17" fmla="*/ 807 h 5104"/>
                <a:gd name="T18" fmla="*/ 2439 w 3319"/>
                <a:gd name="T19" fmla="*/ 4108 h 5104"/>
                <a:gd name="T20" fmla="*/ 2893 w 3319"/>
                <a:gd name="T21" fmla="*/ 4108 h 5104"/>
                <a:gd name="T22" fmla="*/ 2893 w 3319"/>
                <a:gd name="T23" fmla="*/ 3449 h 5104"/>
                <a:gd name="T24" fmla="*/ 2893 w 3319"/>
                <a:gd name="T25" fmla="*/ 2992 h 5104"/>
                <a:gd name="T26" fmla="*/ 2893 w 3319"/>
                <a:gd name="T27" fmla="*/ 3449 h 5104"/>
                <a:gd name="T28" fmla="*/ 2439 w 3319"/>
                <a:gd name="T29" fmla="*/ 2318 h 5104"/>
                <a:gd name="T30" fmla="*/ 2893 w 3319"/>
                <a:gd name="T31" fmla="*/ 2786 h 5104"/>
                <a:gd name="T32" fmla="*/ 2439 w 3319"/>
                <a:gd name="T33" fmla="*/ 2126 h 5104"/>
                <a:gd name="T34" fmla="*/ 2893 w 3319"/>
                <a:gd name="T35" fmla="*/ 2126 h 5104"/>
                <a:gd name="T36" fmla="*/ 2893 w 3319"/>
                <a:gd name="T37" fmla="*/ 1466 h 5104"/>
                <a:gd name="T38" fmla="*/ 2893 w 3319"/>
                <a:gd name="T39" fmla="*/ 998 h 5104"/>
                <a:gd name="T40" fmla="*/ 2893 w 3319"/>
                <a:gd name="T41" fmla="*/ 1466 h 5104"/>
                <a:gd name="T42" fmla="*/ 2439 w 3319"/>
                <a:gd name="T43" fmla="*/ 338 h 5104"/>
                <a:gd name="T44" fmla="*/ 2893 w 3319"/>
                <a:gd name="T45" fmla="*/ 807 h 5104"/>
                <a:gd name="T46" fmla="*/ 0 w 3319"/>
                <a:gd name="T47" fmla="*/ 5104 h 5104"/>
                <a:gd name="T48" fmla="*/ 0 w 3319"/>
                <a:gd name="T49" fmla="*/ 2010 h 5104"/>
                <a:gd name="T50" fmla="*/ 881 w 3319"/>
                <a:gd name="T51" fmla="*/ 4783 h 5104"/>
                <a:gd name="T52" fmla="*/ 881 w 3319"/>
                <a:gd name="T53" fmla="*/ 4314 h 5104"/>
                <a:gd name="T54" fmla="*/ 881 w 3319"/>
                <a:gd name="T55" fmla="*/ 4783 h 5104"/>
                <a:gd name="T56" fmla="*/ 426 w 3319"/>
                <a:gd name="T57" fmla="*/ 3652 h 5104"/>
                <a:gd name="T58" fmla="*/ 881 w 3319"/>
                <a:gd name="T59" fmla="*/ 4108 h 5104"/>
                <a:gd name="T60" fmla="*/ 426 w 3319"/>
                <a:gd name="T61" fmla="*/ 3449 h 5104"/>
                <a:gd name="T62" fmla="*/ 881 w 3319"/>
                <a:gd name="T63" fmla="*/ 3449 h 5104"/>
                <a:gd name="T64" fmla="*/ 881 w 3319"/>
                <a:gd name="T65" fmla="*/ 2786 h 5104"/>
                <a:gd name="T66" fmla="*/ 881 w 3319"/>
                <a:gd name="T67" fmla="*/ 2318 h 5104"/>
                <a:gd name="T68" fmla="*/ 881 w 3319"/>
                <a:gd name="T69" fmla="*/ 2786 h 5104"/>
                <a:gd name="T70" fmla="*/ 1118 w 3319"/>
                <a:gd name="T71" fmla="*/ 4314 h 5104"/>
                <a:gd name="T72" fmla="*/ 1586 w 3319"/>
                <a:gd name="T73" fmla="*/ 4783 h 5104"/>
                <a:gd name="T74" fmla="*/ 1118 w 3319"/>
                <a:gd name="T75" fmla="*/ 4108 h 5104"/>
                <a:gd name="T76" fmla="*/ 1586 w 3319"/>
                <a:gd name="T77" fmla="*/ 4108 h 5104"/>
                <a:gd name="T78" fmla="*/ 1586 w 3319"/>
                <a:gd name="T79" fmla="*/ 3449 h 5104"/>
                <a:gd name="T80" fmla="*/ 1586 w 3319"/>
                <a:gd name="T81" fmla="*/ 2992 h 5104"/>
                <a:gd name="T82" fmla="*/ 1586 w 3319"/>
                <a:gd name="T83" fmla="*/ 3449 h 5104"/>
                <a:gd name="T84" fmla="*/ 1118 w 3319"/>
                <a:gd name="T85" fmla="*/ 2318 h 5104"/>
                <a:gd name="T86" fmla="*/ 1586 w 3319"/>
                <a:gd name="T87" fmla="*/ 2786 h 5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319" h="5104">
                  <a:moveTo>
                    <a:pt x="1307" y="0"/>
                  </a:moveTo>
                  <a:lnTo>
                    <a:pt x="1307" y="1819"/>
                  </a:lnTo>
                  <a:lnTo>
                    <a:pt x="1733" y="1819"/>
                  </a:lnTo>
                  <a:lnTo>
                    <a:pt x="1733" y="1658"/>
                  </a:lnTo>
                  <a:lnTo>
                    <a:pt x="2204" y="1658"/>
                  </a:lnTo>
                  <a:lnTo>
                    <a:pt x="2204" y="1819"/>
                  </a:lnTo>
                  <a:lnTo>
                    <a:pt x="2204" y="2010"/>
                  </a:lnTo>
                  <a:lnTo>
                    <a:pt x="2204" y="2126"/>
                  </a:lnTo>
                  <a:lnTo>
                    <a:pt x="2204" y="5104"/>
                  </a:lnTo>
                  <a:lnTo>
                    <a:pt x="3319" y="5104"/>
                  </a:lnTo>
                  <a:lnTo>
                    <a:pt x="3319" y="0"/>
                  </a:lnTo>
                  <a:lnTo>
                    <a:pt x="1307" y="0"/>
                  </a:lnTo>
                  <a:lnTo>
                    <a:pt x="1307" y="0"/>
                  </a:lnTo>
                  <a:lnTo>
                    <a:pt x="1307" y="0"/>
                  </a:lnTo>
                  <a:close/>
                  <a:moveTo>
                    <a:pt x="2204" y="1466"/>
                  </a:moveTo>
                  <a:lnTo>
                    <a:pt x="1733" y="1466"/>
                  </a:lnTo>
                  <a:lnTo>
                    <a:pt x="1733" y="998"/>
                  </a:lnTo>
                  <a:lnTo>
                    <a:pt x="2204" y="998"/>
                  </a:lnTo>
                  <a:lnTo>
                    <a:pt x="2204" y="1466"/>
                  </a:lnTo>
                  <a:lnTo>
                    <a:pt x="2204" y="1466"/>
                  </a:lnTo>
                  <a:lnTo>
                    <a:pt x="2204" y="1466"/>
                  </a:lnTo>
                  <a:close/>
                  <a:moveTo>
                    <a:pt x="2204" y="807"/>
                  </a:moveTo>
                  <a:lnTo>
                    <a:pt x="1733" y="807"/>
                  </a:lnTo>
                  <a:lnTo>
                    <a:pt x="1733" y="338"/>
                  </a:lnTo>
                  <a:lnTo>
                    <a:pt x="2204" y="338"/>
                  </a:lnTo>
                  <a:lnTo>
                    <a:pt x="2204" y="807"/>
                  </a:lnTo>
                  <a:lnTo>
                    <a:pt x="2204" y="807"/>
                  </a:lnTo>
                  <a:lnTo>
                    <a:pt x="2204" y="807"/>
                  </a:lnTo>
                  <a:close/>
                  <a:moveTo>
                    <a:pt x="2893" y="4108"/>
                  </a:moveTo>
                  <a:lnTo>
                    <a:pt x="2439" y="4108"/>
                  </a:lnTo>
                  <a:lnTo>
                    <a:pt x="2439" y="3652"/>
                  </a:lnTo>
                  <a:lnTo>
                    <a:pt x="2893" y="3652"/>
                  </a:lnTo>
                  <a:lnTo>
                    <a:pt x="2893" y="4108"/>
                  </a:lnTo>
                  <a:lnTo>
                    <a:pt x="2893" y="4108"/>
                  </a:lnTo>
                  <a:lnTo>
                    <a:pt x="2893" y="4108"/>
                  </a:lnTo>
                  <a:close/>
                  <a:moveTo>
                    <a:pt x="2893" y="3449"/>
                  </a:moveTo>
                  <a:lnTo>
                    <a:pt x="2439" y="3449"/>
                  </a:lnTo>
                  <a:lnTo>
                    <a:pt x="2439" y="2992"/>
                  </a:lnTo>
                  <a:lnTo>
                    <a:pt x="2893" y="2992"/>
                  </a:lnTo>
                  <a:lnTo>
                    <a:pt x="2893" y="3449"/>
                  </a:lnTo>
                  <a:lnTo>
                    <a:pt x="2893" y="3449"/>
                  </a:lnTo>
                  <a:lnTo>
                    <a:pt x="2893" y="3449"/>
                  </a:lnTo>
                  <a:close/>
                  <a:moveTo>
                    <a:pt x="2893" y="2786"/>
                  </a:moveTo>
                  <a:lnTo>
                    <a:pt x="2439" y="2786"/>
                  </a:lnTo>
                  <a:lnTo>
                    <a:pt x="2439" y="2318"/>
                  </a:lnTo>
                  <a:lnTo>
                    <a:pt x="2893" y="2318"/>
                  </a:lnTo>
                  <a:lnTo>
                    <a:pt x="2893" y="2786"/>
                  </a:lnTo>
                  <a:lnTo>
                    <a:pt x="2893" y="2786"/>
                  </a:lnTo>
                  <a:lnTo>
                    <a:pt x="2893" y="2786"/>
                  </a:lnTo>
                  <a:close/>
                  <a:moveTo>
                    <a:pt x="2893" y="2126"/>
                  </a:moveTo>
                  <a:lnTo>
                    <a:pt x="2439" y="2126"/>
                  </a:lnTo>
                  <a:lnTo>
                    <a:pt x="2439" y="1658"/>
                  </a:lnTo>
                  <a:lnTo>
                    <a:pt x="2893" y="1658"/>
                  </a:lnTo>
                  <a:lnTo>
                    <a:pt x="2893" y="2126"/>
                  </a:lnTo>
                  <a:lnTo>
                    <a:pt x="2893" y="2126"/>
                  </a:lnTo>
                  <a:lnTo>
                    <a:pt x="2893" y="2126"/>
                  </a:lnTo>
                  <a:close/>
                  <a:moveTo>
                    <a:pt x="2893" y="1466"/>
                  </a:moveTo>
                  <a:lnTo>
                    <a:pt x="2439" y="1466"/>
                  </a:lnTo>
                  <a:lnTo>
                    <a:pt x="2439" y="998"/>
                  </a:lnTo>
                  <a:lnTo>
                    <a:pt x="2893" y="998"/>
                  </a:lnTo>
                  <a:lnTo>
                    <a:pt x="2893" y="1466"/>
                  </a:lnTo>
                  <a:lnTo>
                    <a:pt x="2893" y="1466"/>
                  </a:lnTo>
                  <a:lnTo>
                    <a:pt x="2893" y="1466"/>
                  </a:lnTo>
                  <a:close/>
                  <a:moveTo>
                    <a:pt x="2893" y="807"/>
                  </a:moveTo>
                  <a:lnTo>
                    <a:pt x="2439" y="807"/>
                  </a:lnTo>
                  <a:lnTo>
                    <a:pt x="2439" y="338"/>
                  </a:lnTo>
                  <a:lnTo>
                    <a:pt x="2893" y="338"/>
                  </a:lnTo>
                  <a:lnTo>
                    <a:pt x="2893" y="807"/>
                  </a:lnTo>
                  <a:lnTo>
                    <a:pt x="2893" y="807"/>
                  </a:lnTo>
                  <a:lnTo>
                    <a:pt x="2893" y="807"/>
                  </a:lnTo>
                  <a:close/>
                  <a:moveTo>
                    <a:pt x="0" y="2010"/>
                  </a:moveTo>
                  <a:lnTo>
                    <a:pt x="0" y="5104"/>
                  </a:lnTo>
                  <a:lnTo>
                    <a:pt x="2013" y="5104"/>
                  </a:lnTo>
                  <a:lnTo>
                    <a:pt x="2013" y="2010"/>
                  </a:lnTo>
                  <a:lnTo>
                    <a:pt x="0" y="2010"/>
                  </a:lnTo>
                  <a:lnTo>
                    <a:pt x="0" y="2010"/>
                  </a:lnTo>
                  <a:lnTo>
                    <a:pt x="0" y="2010"/>
                  </a:lnTo>
                  <a:close/>
                  <a:moveTo>
                    <a:pt x="881" y="4783"/>
                  </a:moveTo>
                  <a:lnTo>
                    <a:pt x="426" y="4783"/>
                  </a:lnTo>
                  <a:lnTo>
                    <a:pt x="426" y="4314"/>
                  </a:lnTo>
                  <a:lnTo>
                    <a:pt x="881" y="4314"/>
                  </a:lnTo>
                  <a:lnTo>
                    <a:pt x="881" y="4783"/>
                  </a:lnTo>
                  <a:lnTo>
                    <a:pt x="881" y="4783"/>
                  </a:lnTo>
                  <a:lnTo>
                    <a:pt x="881" y="4783"/>
                  </a:lnTo>
                  <a:close/>
                  <a:moveTo>
                    <a:pt x="881" y="4108"/>
                  </a:moveTo>
                  <a:lnTo>
                    <a:pt x="426" y="4108"/>
                  </a:lnTo>
                  <a:lnTo>
                    <a:pt x="426" y="3652"/>
                  </a:lnTo>
                  <a:lnTo>
                    <a:pt x="881" y="3652"/>
                  </a:lnTo>
                  <a:lnTo>
                    <a:pt x="881" y="4108"/>
                  </a:lnTo>
                  <a:lnTo>
                    <a:pt x="881" y="4108"/>
                  </a:lnTo>
                  <a:lnTo>
                    <a:pt x="881" y="4108"/>
                  </a:lnTo>
                  <a:close/>
                  <a:moveTo>
                    <a:pt x="881" y="3449"/>
                  </a:moveTo>
                  <a:lnTo>
                    <a:pt x="426" y="3449"/>
                  </a:lnTo>
                  <a:lnTo>
                    <a:pt x="426" y="2992"/>
                  </a:lnTo>
                  <a:lnTo>
                    <a:pt x="881" y="2992"/>
                  </a:lnTo>
                  <a:lnTo>
                    <a:pt x="881" y="3449"/>
                  </a:lnTo>
                  <a:lnTo>
                    <a:pt x="881" y="3449"/>
                  </a:lnTo>
                  <a:lnTo>
                    <a:pt x="881" y="3449"/>
                  </a:lnTo>
                  <a:close/>
                  <a:moveTo>
                    <a:pt x="881" y="2786"/>
                  </a:moveTo>
                  <a:lnTo>
                    <a:pt x="426" y="2786"/>
                  </a:lnTo>
                  <a:lnTo>
                    <a:pt x="426" y="2318"/>
                  </a:lnTo>
                  <a:lnTo>
                    <a:pt x="881" y="2318"/>
                  </a:lnTo>
                  <a:lnTo>
                    <a:pt x="881" y="2786"/>
                  </a:lnTo>
                  <a:lnTo>
                    <a:pt x="881" y="2786"/>
                  </a:lnTo>
                  <a:lnTo>
                    <a:pt x="881" y="2786"/>
                  </a:lnTo>
                  <a:close/>
                  <a:moveTo>
                    <a:pt x="1586" y="4783"/>
                  </a:moveTo>
                  <a:lnTo>
                    <a:pt x="1118" y="4783"/>
                  </a:lnTo>
                  <a:lnTo>
                    <a:pt x="1118" y="4314"/>
                  </a:lnTo>
                  <a:lnTo>
                    <a:pt x="1586" y="4314"/>
                  </a:lnTo>
                  <a:lnTo>
                    <a:pt x="1586" y="4783"/>
                  </a:lnTo>
                  <a:lnTo>
                    <a:pt x="1586" y="4783"/>
                  </a:lnTo>
                  <a:lnTo>
                    <a:pt x="1586" y="4783"/>
                  </a:lnTo>
                  <a:close/>
                  <a:moveTo>
                    <a:pt x="1586" y="4108"/>
                  </a:moveTo>
                  <a:lnTo>
                    <a:pt x="1118" y="4108"/>
                  </a:lnTo>
                  <a:lnTo>
                    <a:pt x="1118" y="3652"/>
                  </a:lnTo>
                  <a:lnTo>
                    <a:pt x="1586" y="3652"/>
                  </a:lnTo>
                  <a:lnTo>
                    <a:pt x="1586" y="4108"/>
                  </a:lnTo>
                  <a:lnTo>
                    <a:pt x="1586" y="4108"/>
                  </a:lnTo>
                  <a:lnTo>
                    <a:pt x="1586" y="4108"/>
                  </a:lnTo>
                  <a:close/>
                  <a:moveTo>
                    <a:pt x="1586" y="3449"/>
                  </a:moveTo>
                  <a:lnTo>
                    <a:pt x="1118" y="3449"/>
                  </a:lnTo>
                  <a:lnTo>
                    <a:pt x="1118" y="2992"/>
                  </a:lnTo>
                  <a:lnTo>
                    <a:pt x="1586" y="2992"/>
                  </a:lnTo>
                  <a:lnTo>
                    <a:pt x="1586" y="3449"/>
                  </a:lnTo>
                  <a:lnTo>
                    <a:pt x="1586" y="3449"/>
                  </a:lnTo>
                  <a:lnTo>
                    <a:pt x="1586" y="3449"/>
                  </a:lnTo>
                  <a:close/>
                  <a:moveTo>
                    <a:pt x="1586" y="2786"/>
                  </a:moveTo>
                  <a:lnTo>
                    <a:pt x="1118" y="2786"/>
                  </a:lnTo>
                  <a:lnTo>
                    <a:pt x="1118" y="2318"/>
                  </a:lnTo>
                  <a:lnTo>
                    <a:pt x="1586" y="2318"/>
                  </a:lnTo>
                  <a:lnTo>
                    <a:pt x="1586" y="2786"/>
                  </a:lnTo>
                  <a:lnTo>
                    <a:pt x="1586" y="2786"/>
                  </a:lnTo>
                  <a:lnTo>
                    <a:pt x="1586" y="2786"/>
                  </a:lnTo>
                  <a:close/>
                </a:path>
              </a:pathLst>
            </a:custGeom>
            <a:solidFill>
              <a:schemeClr val="bg1">
                <a:lumMod val="50000"/>
              </a:schemeClr>
            </a:solidFill>
            <a:ln>
              <a:noFill/>
            </a:ln>
          </p:spPr>
          <p:txBody>
            <a:bodyPr vert="horz" wrap="square" lIns="68556" tIns="34278" rIns="68556" bIns="34278" numCol="1" anchor="t" anchorCtr="0" compatLnSpc="1">
              <a:prstTxWarp prst="textNoShape">
                <a:avLst/>
              </a:prstTxWarp>
            </a:bodyPr>
            <a:lstStyle/>
            <a:p>
              <a:pPr defTabSz="699287"/>
              <a:endParaRPr lang="en-US" sz="1350" kern="0" dirty="0">
                <a:solidFill>
                  <a:srgbClr val="1E1E1E"/>
                </a:solidFill>
              </a:endParaRPr>
            </a:p>
          </p:txBody>
        </p:sp>
      </p:grpSp>
      <p:grpSp>
        <p:nvGrpSpPr>
          <p:cNvPr id="53" name="Group 52"/>
          <p:cNvGrpSpPr/>
          <p:nvPr/>
        </p:nvGrpSpPr>
        <p:grpSpPr>
          <a:xfrm>
            <a:off x="1555553" y="6439268"/>
            <a:ext cx="9325372" cy="555223"/>
            <a:chOff x="0" y="6055238"/>
            <a:chExt cx="12436475" cy="940874"/>
          </a:xfrm>
        </p:grpSpPr>
        <p:sp>
          <p:nvSpPr>
            <p:cNvPr id="54" name="Freeform 53"/>
            <p:cNvSpPr>
              <a:spLocks/>
            </p:cNvSpPr>
            <p:nvPr/>
          </p:nvSpPr>
          <p:spPr bwMode="auto">
            <a:xfrm>
              <a:off x="0" y="6354074"/>
              <a:ext cx="3679825" cy="642037"/>
            </a:xfrm>
            <a:custGeom>
              <a:avLst/>
              <a:gdLst>
                <a:gd name="T0" fmla="*/ 408 w 661"/>
                <a:gd name="T1" fmla="*/ 25 h 155"/>
                <a:gd name="T2" fmla="*/ 408 w 661"/>
                <a:gd name="T3" fmla="*/ 25 h 155"/>
                <a:gd name="T4" fmla="*/ 0 w 661"/>
                <a:gd name="T5" fmla="*/ 155 h 155"/>
                <a:gd name="T6" fmla="*/ 234 w 661"/>
                <a:gd name="T7" fmla="*/ 155 h 155"/>
                <a:gd name="T8" fmla="*/ 661 w 661"/>
                <a:gd name="T9" fmla="*/ 155 h 155"/>
                <a:gd name="T10" fmla="*/ 408 w 661"/>
                <a:gd name="T11" fmla="*/ 25 h 155"/>
              </a:gdLst>
              <a:ahLst/>
              <a:cxnLst>
                <a:cxn ang="0">
                  <a:pos x="T0" y="T1"/>
                </a:cxn>
                <a:cxn ang="0">
                  <a:pos x="T2" y="T3"/>
                </a:cxn>
                <a:cxn ang="0">
                  <a:pos x="T4" y="T5"/>
                </a:cxn>
                <a:cxn ang="0">
                  <a:pos x="T6" y="T7"/>
                </a:cxn>
                <a:cxn ang="0">
                  <a:pos x="T8" y="T9"/>
                </a:cxn>
                <a:cxn ang="0">
                  <a:pos x="T10" y="T11"/>
                </a:cxn>
              </a:cxnLst>
              <a:rect l="0" t="0" r="r" b="b"/>
              <a:pathLst>
                <a:path w="661" h="155">
                  <a:moveTo>
                    <a:pt x="408" y="25"/>
                  </a:moveTo>
                  <a:cubicBezTo>
                    <a:pt x="408" y="25"/>
                    <a:pt x="408" y="25"/>
                    <a:pt x="408" y="25"/>
                  </a:cubicBezTo>
                  <a:cubicBezTo>
                    <a:pt x="264" y="0"/>
                    <a:pt x="111" y="44"/>
                    <a:pt x="0" y="155"/>
                  </a:cubicBezTo>
                  <a:cubicBezTo>
                    <a:pt x="234" y="155"/>
                    <a:pt x="234" y="155"/>
                    <a:pt x="234" y="155"/>
                  </a:cubicBezTo>
                  <a:cubicBezTo>
                    <a:pt x="661" y="155"/>
                    <a:pt x="661" y="155"/>
                    <a:pt x="661" y="155"/>
                  </a:cubicBezTo>
                  <a:cubicBezTo>
                    <a:pt x="589" y="84"/>
                    <a:pt x="501" y="40"/>
                    <a:pt x="408" y="25"/>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5" tIns="34283" rIns="68565" bIns="34283" numCol="1" anchor="t" anchorCtr="0" compatLnSpc="1">
              <a:prstTxWarp prst="textNoShape">
                <a:avLst/>
              </a:prstTxWarp>
            </a:bodyPr>
            <a:lstStyle/>
            <a:p>
              <a:pPr defTabSz="699421"/>
              <a:endParaRPr lang="en-US" sz="1350" kern="0" dirty="0">
                <a:solidFill>
                  <a:prstClr val="black"/>
                </a:solidFill>
              </a:endParaRPr>
            </a:p>
          </p:txBody>
        </p:sp>
        <p:sp>
          <p:nvSpPr>
            <p:cNvPr id="55" name="Freeform 18"/>
            <p:cNvSpPr>
              <a:spLocks/>
            </p:cNvSpPr>
            <p:nvPr/>
          </p:nvSpPr>
          <p:spPr bwMode="auto">
            <a:xfrm>
              <a:off x="1670049" y="6055238"/>
              <a:ext cx="8040007" cy="940873"/>
            </a:xfrm>
            <a:custGeom>
              <a:avLst/>
              <a:gdLst>
                <a:gd name="T0" fmla="*/ 0 w 1014"/>
                <a:gd name="T1" fmla="*/ 296 h 296"/>
                <a:gd name="T2" fmla="*/ 0 w 1014"/>
                <a:gd name="T3" fmla="*/ 296 h 296"/>
                <a:gd name="T4" fmla="*/ 1014 w 1014"/>
                <a:gd name="T5" fmla="*/ 296 h 296"/>
                <a:gd name="T6" fmla="*/ 1014 w 1014"/>
                <a:gd name="T7" fmla="*/ 238 h 296"/>
                <a:gd name="T8" fmla="*/ 0 w 1014"/>
                <a:gd name="T9" fmla="*/ 296 h 296"/>
              </a:gdLst>
              <a:ahLst/>
              <a:cxnLst>
                <a:cxn ang="0">
                  <a:pos x="T0" y="T1"/>
                </a:cxn>
                <a:cxn ang="0">
                  <a:pos x="T2" y="T3"/>
                </a:cxn>
                <a:cxn ang="0">
                  <a:pos x="T4" y="T5"/>
                </a:cxn>
                <a:cxn ang="0">
                  <a:pos x="T6" y="T7"/>
                </a:cxn>
                <a:cxn ang="0">
                  <a:pos x="T8" y="T9"/>
                </a:cxn>
              </a:cxnLst>
              <a:rect l="0" t="0" r="r" b="b"/>
              <a:pathLst>
                <a:path w="1014" h="296">
                  <a:moveTo>
                    <a:pt x="0" y="296"/>
                  </a:moveTo>
                  <a:cubicBezTo>
                    <a:pt x="0" y="296"/>
                    <a:pt x="0" y="296"/>
                    <a:pt x="0" y="296"/>
                  </a:cubicBezTo>
                  <a:cubicBezTo>
                    <a:pt x="1014" y="296"/>
                    <a:pt x="1014" y="296"/>
                    <a:pt x="1014" y="296"/>
                  </a:cubicBezTo>
                  <a:cubicBezTo>
                    <a:pt x="1014" y="238"/>
                    <a:pt x="1014" y="238"/>
                    <a:pt x="1014" y="238"/>
                  </a:cubicBezTo>
                  <a:cubicBezTo>
                    <a:pt x="714" y="0"/>
                    <a:pt x="277" y="19"/>
                    <a:pt x="0" y="296"/>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5" tIns="34283" rIns="68565" bIns="34283" numCol="1" anchor="t" anchorCtr="0" compatLnSpc="1">
              <a:prstTxWarp prst="textNoShape">
                <a:avLst/>
              </a:prstTxWarp>
            </a:bodyPr>
            <a:lstStyle/>
            <a:p>
              <a:pPr defTabSz="699421"/>
              <a:endParaRPr lang="en-US" sz="1350" kern="0" dirty="0">
                <a:solidFill>
                  <a:prstClr val="black"/>
                </a:solidFill>
              </a:endParaRPr>
            </a:p>
          </p:txBody>
        </p:sp>
        <p:sp>
          <p:nvSpPr>
            <p:cNvPr id="56" name="Freeform 29"/>
            <p:cNvSpPr>
              <a:spLocks/>
            </p:cNvSpPr>
            <p:nvPr/>
          </p:nvSpPr>
          <p:spPr bwMode="auto">
            <a:xfrm>
              <a:off x="5488668" y="6457364"/>
              <a:ext cx="3095625" cy="538748"/>
            </a:xfrm>
            <a:custGeom>
              <a:avLst/>
              <a:gdLst>
                <a:gd name="T0" fmla="*/ 344 w 556"/>
                <a:gd name="T1" fmla="*/ 21 h 130"/>
                <a:gd name="T2" fmla="*/ 344 w 556"/>
                <a:gd name="T3" fmla="*/ 21 h 130"/>
                <a:gd name="T4" fmla="*/ 0 w 556"/>
                <a:gd name="T5" fmla="*/ 130 h 130"/>
                <a:gd name="T6" fmla="*/ 197 w 556"/>
                <a:gd name="T7" fmla="*/ 130 h 130"/>
                <a:gd name="T8" fmla="*/ 556 w 556"/>
                <a:gd name="T9" fmla="*/ 130 h 130"/>
                <a:gd name="T10" fmla="*/ 344 w 556"/>
                <a:gd name="T11" fmla="*/ 21 h 130"/>
              </a:gdLst>
              <a:ahLst/>
              <a:cxnLst>
                <a:cxn ang="0">
                  <a:pos x="T0" y="T1"/>
                </a:cxn>
                <a:cxn ang="0">
                  <a:pos x="T2" y="T3"/>
                </a:cxn>
                <a:cxn ang="0">
                  <a:pos x="T4" y="T5"/>
                </a:cxn>
                <a:cxn ang="0">
                  <a:pos x="T6" y="T7"/>
                </a:cxn>
                <a:cxn ang="0">
                  <a:pos x="T8" y="T9"/>
                </a:cxn>
                <a:cxn ang="0">
                  <a:pos x="T10" y="T11"/>
                </a:cxn>
              </a:cxnLst>
              <a:rect l="0" t="0" r="r" b="b"/>
              <a:pathLst>
                <a:path w="556" h="130">
                  <a:moveTo>
                    <a:pt x="344" y="21"/>
                  </a:moveTo>
                  <a:cubicBezTo>
                    <a:pt x="344" y="21"/>
                    <a:pt x="344" y="21"/>
                    <a:pt x="344" y="21"/>
                  </a:cubicBezTo>
                  <a:cubicBezTo>
                    <a:pt x="223" y="0"/>
                    <a:pt x="94" y="37"/>
                    <a:pt x="0" y="130"/>
                  </a:cubicBezTo>
                  <a:cubicBezTo>
                    <a:pt x="197" y="130"/>
                    <a:pt x="197" y="130"/>
                    <a:pt x="197" y="130"/>
                  </a:cubicBezTo>
                  <a:cubicBezTo>
                    <a:pt x="556" y="130"/>
                    <a:pt x="556" y="130"/>
                    <a:pt x="556" y="130"/>
                  </a:cubicBezTo>
                  <a:cubicBezTo>
                    <a:pt x="496" y="70"/>
                    <a:pt x="422" y="34"/>
                    <a:pt x="344" y="21"/>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5" tIns="34283" rIns="68565" bIns="34283" numCol="1" anchor="t" anchorCtr="0" compatLnSpc="1">
              <a:prstTxWarp prst="textNoShape">
                <a:avLst/>
              </a:prstTxWarp>
            </a:bodyPr>
            <a:lstStyle/>
            <a:p>
              <a:pPr defTabSz="699421"/>
              <a:endParaRPr lang="en-US" sz="1350" kern="0" dirty="0">
                <a:solidFill>
                  <a:prstClr val="black"/>
                </a:solidFill>
              </a:endParaRPr>
            </a:p>
          </p:txBody>
        </p:sp>
        <p:sp>
          <p:nvSpPr>
            <p:cNvPr id="57" name="Freeform 56"/>
            <p:cNvSpPr>
              <a:spLocks/>
            </p:cNvSpPr>
            <p:nvPr/>
          </p:nvSpPr>
          <p:spPr bwMode="auto">
            <a:xfrm>
              <a:off x="9042400" y="6259001"/>
              <a:ext cx="3394075" cy="737111"/>
            </a:xfrm>
            <a:custGeom>
              <a:avLst/>
              <a:gdLst>
                <a:gd name="T0" fmla="*/ 0 w 442"/>
                <a:gd name="T1" fmla="*/ 178 h 178"/>
                <a:gd name="T2" fmla="*/ 0 w 442"/>
                <a:gd name="T3" fmla="*/ 178 h 178"/>
                <a:gd name="T4" fmla="*/ 290 w 442"/>
                <a:gd name="T5" fmla="*/ 178 h 178"/>
                <a:gd name="T6" fmla="*/ 442 w 442"/>
                <a:gd name="T7" fmla="*/ 178 h 178"/>
                <a:gd name="T8" fmla="*/ 442 w 442"/>
                <a:gd name="T9" fmla="*/ 9 h 178"/>
                <a:gd name="T10" fmla="*/ 0 w 442"/>
                <a:gd name="T11" fmla="*/ 178 h 178"/>
              </a:gdLst>
              <a:ahLst/>
              <a:cxnLst>
                <a:cxn ang="0">
                  <a:pos x="T0" y="T1"/>
                </a:cxn>
                <a:cxn ang="0">
                  <a:pos x="T2" y="T3"/>
                </a:cxn>
                <a:cxn ang="0">
                  <a:pos x="T4" y="T5"/>
                </a:cxn>
                <a:cxn ang="0">
                  <a:pos x="T6" y="T7"/>
                </a:cxn>
                <a:cxn ang="0">
                  <a:pos x="T8" y="T9"/>
                </a:cxn>
                <a:cxn ang="0">
                  <a:pos x="T10" y="T11"/>
                </a:cxn>
              </a:cxnLst>
              <a:rect l="0" t="0" r="r" b="b"/>
              <a:pathLst>
                <a:path w="442" h="178">
                  <a:moveTo>
                    <a:pt x="0" y="178"/>
                  </a:moveTo>
                  <a:cubicBezTo>
                    <a:pt x="0" y="178"/>
                    <a:pt x="0" y="178"/>
                    <a:pt x="0" y="178"/>
                  </a:cubicBezTo>
                  <a:cubicBezTo>
                    <a:pt x="290" y="178"/>
                    <a:pt x="290" y="178"/>
                    <a:pt x="290" y="178"/>
                  </a:cubicBezTo>
                  <a:cubicBezTo>
                    <a:pt x="442" y="178"/>
                    <a:pt x="442" y="178"/>
                    <a:pt x="442" y="178"/>
                  </a:cubicBezTo>
                  <a:cubicBezTo>
                    <a:pt x="442" y="9"/>
                    <a:pt x="442" y="9"/>
                    <a:pt x="442" y="9"/>
                  </a:cubicBezTo>
                  <a:cubicBezTo>
                    <a:pt x="283" y="0"/>
                    <a:pt x="121" y="57"/>
                    <a:pt x="0" y="178"/>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5" tIns="34283" rIns="68565" bIns="34283" numCol="1" anchor="t" anchorCtr="0" compatLnSpc="1">
              <a:prstTxWarp prst="textNoShape">
                <a:avLst/>
              </a:prstTxWarp>
            </a:bodyPr>
            <a:lstStyle/>
            <a:p>
              <a:pPr defTabSz="699421"/>
              <a:endParaRPr lang="en-US" sz="1350" kern="0" dirty="0">
                <a:solidFill>
                  <a:prstClr val="black"/>
                </a:solidFill>
              </a:endParaRPr>
            </a:p>
          </p:txBody>
        </p:sp>
      </p:grpSp>
      <p:grpSp>
        <p:nvGrpSpPr>
          <p:cNvPr id="58" name="Group 57"/>
          <p:cNvGrpSpPr/>
          <p:nvPr/>
        </p:nvGrpSpPr>
        <p:grpSpPr>
          <a:xfrm>
            <a:off x="2143023" y="6558915"/>
            <a:ext cx="311760" cy="415462"/>
            <a:chOff x="1358536" y="5468258"/>
            <a:chExt cx="905694" cy="1206954"/>
          </a:xfrm>
        </p:grpSpPr>
        <p:sp>
          <p:nvSpPr>
            <p:cNvPr id="59" name="Oval 58"/>
            <p:cNvSpPr/>
            <p:nvPr/>
          </p:nvSpPr>
          <p:spPr bwMode="auto">
            <a:xfrm>
              <a:off x="1358536" y="5468258"/>
              <a:ext cx="905694" cy="798288"/>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30" tIns="109705" rIns="137130" bIns="109705" numCol="1" spcCol="0" rtlCol="0" fromWordArt="0" anchor="t" anchorCtr="0" forceAA="0" compatLnSpc="1">
              <a:prstTxWarp prst="textNoShape">
                <a:avLst/>
              </a:prstTxWarp>
              <a:noAutofit/>
            </a:bodyPr>
            <a:lstStyle/>
            <a:p>
              <a:pPr algn="ctr" defTabSz="699218" fontAlgn="base">
                <a:lnSpc>
                  <a:spcPct val="90000"/>
                </a:lnSpc>
                <a:spcBef>
                  <a:spcPct val="0"/>
                </a:spcBef>
                <a:spcAft>
                  <a:spcPct val="0"/>
                </a:spcAft>
              </a:pPr>
              <a:endParaRPr lang="en-US" kern="0" dirty="0">
                <a:gradFill>
                  <a:gsLst>
                    <a:gs pos="0">
                      <a:srgbClr val="FFFFFF"/>
                    </a:gs>
                    <a:gs pos="100000">
                      <a:srgbClr val="FFFFFF"/>
                    </a:gs>
                  </a:gsLst>
                  <a:lin ang="5400000" scaled="0"/>
                </a:gradFill>
                <a:ea typeface="Segoe UI" pitchFamily="34" charset="0"/>
                <a:cs typeface="Segoe UI" pitchFamily="34" charset="0"/>
              </a:endParaRPr>
            </a:p>
          </p:txBody>
        </p:sp>
        <p:sp>
          <p:nvSpPr>
            <p:cNvPr id="60" name="Round Same Side Corner Rectangle 207"/>
            <p:cNvSpPr/>
            <p:nvPr/>
          </p:nvSpPr>
          <p:spPr bwMode="auto">
            <a:xfrm>
              <a:off x="1787250" y="6104526"/>
              <a:ext cx="91440" cy="570686"/>
            </a:xfrm>
            <a:custGeom>
              <a:avLst/>
              <a:gdLst>
                <a:gd name="connsiteX0" fmla="*/ 25594 w 51188"/>
                <a:gd name="connsiteY0" fmla="*/ 0 h 565149"/>
                <a:gd name="connsiteX1" fmla="*/ 25594 w 51188"/>
                <a:gd name="connsiteY1" fmla="*/ 0 h 565149"/>
                <a:gd name="connsiteX2" fmla="*/ 51188 w 51188"/>
                <a:gd name="connsiteY2" fmla="*/ 25594 h 565149"/>
                <a:gd name="connsiteX3" fmla="*/ 51188 w 51188"/>
                <a:gd name="connsiteY3" fmla="*/ 565149 h 565149"/>
                <a:gd name="connsiteX4" fmla="*/ 51188 w 51188"/>
                <a:gd name="connsiteY4" fmla="*/ 565149 h 565149"/>
                <a:gd name="connsiteX5" fmla="*/ 0 w 51188"/>
                <a:gd name="connsiteY5" fmla="*/ 565149 h 565149"/>
                <a:gd name="connsiteX6" fmla="*/ 0 w 51188"/>
                <a:gd name="connsiteY6" fmla="*/ 565149 h 565149"/>
                <a:gd name="connsiteX7" fmla="*/ 0 w 51188"/>
                <a:gd name="connsiteY7" fmla="*/ 25594 h 565149"/>
                <a:gd name="connsiteX8" fmla="*/ 25594 w 51188"/>
                <a:gd name="connsiteY8" fmla="*/ 0 h 565149"/>
                <a:gd name="connsiteX0" fmla="*/ 0 w 51188"/>
                <a:gd name="connsiteY0" fmla="*/ 49710 h 589265"/>
                <a:gd name="connsiteX1" fmla="*/ 25594 w 51188"/>
                <a:gd name="connsiteY1" fmla="*/ 24116 h 589265"/>
                <a:gd name="connsiteX2" fmla="*/ 51188 w 51188"/>
                <a:gd name="connsiteY2" fmla="*/ 49710 h 589265"/>
                <a:gd name="connsiteX3" fmla="*/ 51188 w 51188"/>
                <a:gd name="connsiteY3" fmla="*/ 589265 h 589265"/>
                <a:gd name="connsiteX4" fmla="*/ 51188 w 51188"/>
                <a:gd name="connsiteY4" fmla="*/ 589265 h 589265"/>
                <a:gd name="connsiteX5" fmla="*/ 0 w 51188"/>
                <a:gd name="connsiteY5" fmla="*/ 589265 h 589265"/>
                <a:gd name="connsiteX6" fmla="*/ 0 w 51188"/>
                <a:gd name="connsiteY6" fmla="*/ 589265 h 589265"/>
                <a:gd name="connsiteX7" fmla="*/ 0 w 51188"/>
                <a:gd name="connsiteY7" fmla="*/ 49710 h 589265"/>
                <a:gd name="connsiteX0" fmla="*/ 0 w 51188"/>
                <a:gd name="connsiteY0" fmla="*/ 67444 h 606999"/>
                <a:gd name="connsiteX1" fmla="*/ 51188 w 51188"/>
                <a:gd name="connsiteY1" fmla="*/ 67444 h 606999"/>
                <a:gd name="connsiteX2" fmla="*/ 51188 w 51188"/>
                <a:gd name="connsiteY2" fmla="*/ 606999 h 606999"/>
                <a:gd name="connsiteX3" fmla="*/ 51188 w 51188"/>
                <a:gd name="connsiteY3" fmla="*/ 606999 h 606999"/>
                <a:gd name="connsiteX4" fmla="*/ 0 w 51188"/>
                <a:gd name="connsiteY4" fmla="*/ 606999 h 606999"/>
                <a:gd name="connsiteX5" fmla="*/ 0 w 51188"/>
                <a:gd name="connsiteY5" fmla="*/ 606999 h 606999"/>
                <a:gd name="connsiteX6" fmla="*/ 0 w 51188"/>
                <a:gd name="connsiteY6" fmla="*/ 67444 h 606999"/>
                <a:gd name="connsiteX0" fmla="*/ 0 w 51188"/>
                <a:gd name="connsiteY0" fmla="*/ 41471 h 581026"/>
                <a:gd name="connsiteX1" fmla="*/ 51188 w 51188"/>
                <a:gd name="connsiteY1" fmla="*/ 41471 h 581026"/>
                <a:gd name="connsiteX2" fmla="*/ 51188 w 51188"/>
                <a:gd name="connsiteY2" fmla="*/ 581026 h 581026"/>
                <a:gd name="connsiteX3" fmla="*/ 51188 w 51188"/>
                <a:gd name="connsiteY3" fmla="*/ 581026 h 581026"/>
                <a:gd name="connsiteX4" fmla="*/ 0 w 51188"/>
                <a:gd name="connsiteY4" fmla="*/ 581026 h 581026"/>
                <a:gd name="connsiteX5" fmla="*/ 0 w 51188"/>
                <a:gd name="connsiteY5" fmla="*/ 581026 h 581026"/>
                <a:gd name="connsiteX6" fmla="*/ 0 w 51188"/>
                <a:gd name="connsiteY6" fmla="*/ 41471 h 581026"/>
                <a:gd name="connsiteX0" fmla="*/ 0 w 51188"/>
                <a:gd name="connsiteY0" fmla="*/ 4937 h 544492"/>
                <a:gd name="connsiteX1" fmla="*/ 51188 w 51188"/>
                <a:gd name="connsiteY1" fmla="*/ 4937 h 544492"/>
                <a:gd name="connsiteX2" fmla="*/ 51188 w 51188"/>
                <a:gd name="connsiteY2" fmla="*/ 544492 h 544492"/>
                <a:gd name="connsiteX3" fmla="*/ 51188 w 51188"/>
                <a:gd name="connsiteY3" fmla="*/ 544492 h 544492"/>
                <a:gd name="connsiteX4" fmla="*/ 0 w 51188"/>
                <a:gd name="connsiteY4" fmla="*/ 544492 h 544492"/>
                <a:gd name="connsiteX5" fmla="*/ 0 w 51188"/>
                <a:gd name="connsiteY5" fmla="*/ 544492 h 544492"/>
                <a:gd name="connsiteX6" fmla="*/ 0 w 51188"/>
                <a:gd name="connsiteY6" fmla="*/ 4937 h 54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188" h="544492">
                  <a:moveTo>
                    <a:pt x="0" y="4937"/>
                  </a:moveTo>
                  <a:cubicBezTo>
                    <a:pt x="34725" y="-1645"/>
                    <a:pt x="33132" y="-1645"/>
                    <a:pt x="51188" y="4937"/>
                  </a:cubicBezTo>
                  <a:lnTo>
                    <a:pt x="51188" y="544492"/>
                  </a:lnTo>
                  <a:lnTo>
                    <a:pt x="51188" y="544492"/>
                  </a:lnTo>
                  <a:lnTo>
                    <a:pt x="0" y="544492"/>
                  </a:lnTo>
                  <a:lnTo>
                    <a:pt x="0" y="544492"/>
                  </a:lnTo>
                  <a:lnTo>
                    <a:pt x="0" y="4937"/>
                  </a:lnTo>
                  <a:close/>
                </a:path>
              </a:pathLst>
            </a:custGeom>
            <a:solidFill>
              <a:srgbClr val="969696"/>
            </a:solidFill>
            <a:ln>
              <a:noFill/>
            </a:ln>
          </p:spPr>
          <p:txBody>
            <a:bodyPr vert="horz" wrap="square" lIns="68565" tIns="34283" rIns="68565" bIns="34283" numCol="1" anchor="t" anchorCtr="0" compatLnSpc="1">
              <a:prstTxWarp prst="textNoShape">
                <a:avLst/>
              </a:prstTxWarp>
            </a:bodyPr>
            <a:lstStyle/>
            <a:p>
              <a:pPr defTabSz="699421"/>
              <a:endParaRPr lang="en-US" sz="1350" kern="0" dirty="0">
                <a:solidFill>
                  <a:prstClr val="black"/>
                </a:solidFill>
              </a:endParaRPr>
            </a:p>
          </p:txBody>
        </p:sp>
        <p:grpSp>
          <p:nvGrpSpPr>
            <p:cNvPr id="61" name="Group 60"/>
            <p:cNvGrpSpPr/>
            <p:nvPr/>
          </p:nvGrpSpPr>
          <p:grpSpPr>
            <a:xfrm>
              <a:off x="1638534" y="5957662"/>
              <a:ext cx="354805" cy="170089"/>
              <a:chOff x="6512925" y="6276975"/>
              <a:chExt cx="293527" cy="170089"/>
            </a:xfrm>
          </p:grpSpPr>
          <p:cxnSp>
            <p:nvCxnSpPr>
              <p:cNvPr id="62" name="Straight Connector 61"/>
              <p:cNvCxnSpPr/>
              <p:nvPr/>
            </p:nvCxnSpPr>
            <p:spPr>
              <a:xfrm>
                <a:off x="6580103" y="6291263"/>
                <a:ext cx="81563" cy="154782"/>
              </a:xfrm>
              <a:prstGeom prst="line">
                <a:avLst/>
              </a:prstGeom>
              <a:solidFill>
                <a:srgbClr val="969696"/>
              </a:solidFill>
              <a:ln w="28575">
                <a:solidFill>
                  <a:srgbClr val="969696"/>
                </a:solidFill>
                <a:round/>
                <a:headEnd/>
                <a:tailEnd/>
              </a:ln>
            </p:spPr>
          </p:cxnSp>
          <p:cxnSp>
            <p:nvCxnSpPr>
              <p:cNvPr id="63" name="Straight Connector 62"/>
              <p:cNvCxnSpPr/>
              <p:nvPr/>
            </p:nvCxnSpPr>
            <p:spPr>
              <a:xfrm flipH="1">
                <a:off x="6679775" y="6276975"/>
                <a:ext cx="104617" cy="170089"/>
              </a:xfrm>
              <a:prstGeom prst="line">
                <a:avLst/>
              </a:prstGeom>
              <a:solidFill>
                <a:srgbClr val="969696"/>
              </a:solidFill>
              <a:ln w="28575">
                <a:solidFill>
                  <a:srgbClr val="969696"/>
                </a:solidFill>
                <a:round/>
                <a:headEnd/>
                <a:tailEnd/>
              </a:ln>
            </p:spPr>
          </p:cxnSp>
          <p:cxnSp>
            <p:nvCxnSpPr>
              <p:cNvPr id="64" name="Straight Connector 63"/>
              <p:cNvCxnSpPr/>
              <p:nvPr/>
            </p:nvCxnSpPr>
            <p:spPr>
              <a:xfrm flipH="1" flipV="1">
                <a:off x="6669769" y="6281738"/>
                <a:ext cx="54768" cy="66675"/>
              </a:xfrm>
              <a:prstGeom prst="line">
                <a:avLst/>
              </a:prstGeom>
              <a:solidFill>
                <a:srgbClr val="969696"/>
              </a:solidFill>
              <a:ln w="28575">
                <a:solidFill>
                  <a:srgbClr val="969696"/>
                </a:solidFill>
                <a:round/>
                <a:headEnd/>
                <a:tailEnd/>
              </a:ln>
            </p:spPr>
          </p:cxnSp>
          <p:cxnSp>
            <p:nvCxnSpPr>
              <p:cNvPr id="65" name="Straight Connector 64"/>
              <p:cNvCxnSpPr/>
              <p:nvPr/>
            </p:nvCxnSpPr>
            <p:spPr>
              <a:xfrm flipH="1">
                <a:off x="6512925" y="6365081"/>
                <a:ext cx="104408" cy="5487"/>
              </a:xfrm>
              <a:prstGeom prst="line">
                <a:avLst/>
              </a:prstGeom>
              <a:solidFill>
                <a:srgbClr val="969696"/>
              </a:solidFill>
              <a:ln w="28575">
                <a:solidFill>
                  <a:srgbClr val="969696"/>
                </a:solidFill>
                <a:round/>
                <a:headEnd/>
                <a:tailEnd/>
              </a:ln>
            </p:spPr>
          </p:cxnSp>
          <p:cxnSp>
            <p:nvCxnSpPr>
              <p:cNvPr id="66" name="Straight Connector 65"/>
              <p:cNvCxnSpPr/>
              <p:nvPr/>
            </p:nvCxnSpPr>
            <p:spPr>
              <a:xfrm flipH="1">
                <a:off x="6715012" y="6365081"/>
                <a:ext cx="91440" cy="9525"/>
              </a:xfrm>
              <a:prstGeom prst="line">
                <a:avLst/>
              </a:prstGeom>
              <a:solidFill>
                <a:srgbClr val="969696"/>
              </a:solidFill>
              <a:ln w="28575">
                <a:solidFill>
                  <a:srgbClr val="969696"/>
                </a:solidFill>
                <a:round/>
                <a:headEnd/>
                <a:tailEnd/>
              </a:ln>
            </p:spPr>
          </p:cxnSp>
        </p:grpSp>
      </p:grpSp>
      <p:grpSp>
        <p:nvGrpSpPr>
          <p:cNvPr id="67" name="Group 66"/>
          <p:cNvGrpSpPr/>
          <p:nvPr/>
        </p:nvGrpSpPr>
        <p:grpSpPr>
          <a:xfrm>
            <a:off x="1725011" y="6376623"/>
            <a:ext cx="399412" cy="532267"/>
            <a:chOff x="1358536" y="5468258"/>
            <a:chExt cx="905694" cy="1206954"/>
          </a:xfrm>
        </p:grpSpPr>
        <p:sp>
          <p:nvSpPr>
            <p:cNvPr id="68" name="Oval 67"/>
            <p:cNvSpPr/>
            <p:nvPr/>
          </p:nvSpPr>
          <p:spPr bwMode="auto">
            <a:xfrm>
              <a:off x="1358536" y="5468258"/>
              <a:ext cx="905694" cy="798288"/>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30" tIns="109705" rIns="137130" bIns="109705" numCol="1" spcCol="0" rtlCol="0" fromWordArt="0" anchor="t" anchorCtr="0" forceAA="0" compatLnSpc="1">
              <a:prstTxWarp prst="textNoShape">
                <a:avLst/>
              </a:prstTxWarp>
              <a:noAutofit/>
            </a:bodyPr>
            <a:lstStyle/>
            <a:p>
              <a:pPr algn="ctr" defTabSz="699218" fontAlgn="base">
                <a:lnSpc>
                  <a:spcPct val="90000"/>
                </a:lnSpc>
                <a:spcBef>
                  <a:spcPct val="0"/>
                </a:spcBef>
                <a:spcAft>
                  <a:spcPct val="0"/>
                </a:spcAft>
              </a:pPr>
              <a:endParaRPr lang="en-US" kern="0" dirty="0">
                <a:gradFill>
                  <a:gsLst>
                    <a:gs pos="0">
                      <a:srgbClr val="FFFFFF"/>
                    </a:gs>
                    <a:gs pos="100000">
                      <a:srgbClr val="FFFFFF"/>
                    </a:gs>
                  </a:gsLst>
                  <a:lin ang="5400000" scaled="0"/>
                </a:gradFill>
                <a:ea typeface="Segoe UI" pitchFamily="34" charset="0"/>
                <a:cs typeface="Segoe UI" pitchFamily="34" charset="0"/>
              </a:endParaRPr>
            </a:p>
          </p:txBody>
        </p:sp>
        <p:sp>
          <p:nvSpPr>
            <p:cNvPr id="69" name="Round Same Side Corner Rectangle 207"/>
            <p:cNvSpPr/>
            <p:nvPr/>
          </p:nvSpPr>
          <p:spPr bwMode="auto">
            <a:xfrm>
              <a:off x="1787250" y="6104526"/>
              <a:ext cx="91440" cy="570686"/>
            </a:xfrm>
            <a:custGeom>
              <a:avLst/>
              <a:gdLst>
                <a:gd name="connsiteX0" fmla="*/ 25594 w 51188"/>
                <a:gd name="connsiteY0" fmla="*/ 0 h 565149"/>
                <a:gd name="connsiteX1" fmla="*/ 25594 w 51188"/>
                <a:gd name="connsiteY1" fmla="*/ 0 h 565149"/>
                <a:gd name="connsiteX2" fmla="*/ 51188 w 51188"/>
                <a:gd name="connsiteY2" fmla="*/ 25594 h 565149"/>
                <a:gd name="connsiteX3" fmla="*/ 51188 w 51188"/>
                <a:gd name="connsiteY3" fmla="*/ 565149 h 565149"/>
                <a:gd name="connsiteX4" fmla="*/ 51188 w 51188"/>
                <a:gd name="connsiteY4" fmla="*/ 565149 h 565149"/>
                <a:gd name="connsiteX5" fmla="*/ 0 w 51188"/>
                <a:gd name="connsiteY5" fmla="*/ 565149 h 565149"/>
                <a:gd name="connsiteX6" fmla="*/ 0 w 51188"/>
                <a:gd name="connsiteY6" fmla="*/ 565149 h 565149"/>
                <a:gd name="connsiteX7" fmla="*/ 0 w 51188"/>
                <a:gd name="connsiteY7" fmla="*/ 25594 h 565149"/>
                <a:gd name="connsiteX8" fmla="*/ 25594 w 51188"/>
                <a:gd name="connsiteY8" fmla="*/ 0 h 565149"/>
                <a:gd name="connsiteX0" fmla="*/ 0 w 51188"/>
                <a:gd name="connsiteY0" fmla="*/ 49710 h 589265"/>
                <a:gd name="connsiteX1" fmla="*/ 25594 w 51188"/>
                <a:gd name="connsiteY1" fmla="*/ 24116 h 589265"/>
                <a:gd name="connsiteX2" fmla="*/ 51188 w 51188"/>
                <a:gd name="connsiteY2" fmla="*/ 49710 h 589265"/>
                <a:gd name="connsiteX3" fmla="*/ 51188 w 51188"/>
                <a:gd name="connsiteY3" fmla="*/ 589265 h 589265"/>
                <a:gd name="connsiteX4" fmla="*/ 51188 w 51188"/>
                <a:gd name="connsiteY4" fmla="*/ 589265 h 589265"/>
                <a:gd name="connsiteX5" fmla="*/ 0 w 51188"/>
                <a:gd name="connsiteY5" fmla="*/ 589265 h 589265"/>
                <a:gd name="connsiteX6" fmla="*/ 0 w 51188"/>
                <a:gd name="connsiteY6" fmla="*/ 589265 h 589265"/>
                <a:gd name="connsiteX7" fmla="*/ 0 w 51188"/>
                <a:gd name="connsiteY7" fmla="*/ 49710 h 589265"/>
                <a:gd name="connsiteX0" fmla="*/ 0 w 51188"/>
                <a:gd name="connsiteY0" fmla="*/ 67444 h 606999"/>
                <a:gd name="connsiteX1" fmla="*/ 51188 w 51188"/>
                <a:gd name="connsiteY1" fmla="*/ 67444 h 606999"/>
                <a:gd name="connsiteX2" fmla="*/ 51188 w 51188"/>
                <a:gd name="connsiteY2" fmla="*/ 606999 h 606999"/>
                <a:gd name="connsiteX3" fmla="*/ 51188 w 51188"/>
                <a:gd name="connsiteY3" fmla="*/ 606999 h 606999"/>
                <a:gd name="connsiteX4" fmla="*/ 0 w 51188"/>
                <a:gd name="connsiteY4" fmla="*/ 606999 h 606999"/>
                <a:gd name="connsiteX5" fmla="*/ 0 w 51188"/>
                <a:gd name="connsiteY5" fmla="*/ 606999 h 606999"/>
                <a:gd name="connsiteX6" fmla="*/ 0 w 51188"/>
                <a:gd name="connsiteY6" fmla="*/ 67444 h 606999"/>
                <a:gd name="connsiteX0" fmla="*/ 0 w 51188"/>
                <a:gd name="connsiteY0" fmla="*/ 41471 h 581026"/>
                <a:gd name="connsiteX1" fmla="*/ 51188 w 51188"/>
                <a:gd name="connsiteY1" fmla="*/ 41471 h 581026"/>
                <a:gd name="connsiteX2" fmla="*/ 51188 w 51188"/>
                <a:gd name="connsiteY2" fmla="*/ 581026 h 581026"/>
                <a:gd name="connsiteX3" fmla="*/ 51188 w 51188"/>
                <a:gd name="connsiteY3" fmla="*/ 581026 h 581026"/>
                <a:gd name="connsiteX4" fmla="*/ 0 w 51188"/>
                <a:gd name="connsiteY4" fmla="*/ 581026 h 581026"/>
                <a:gd name="connsiteX5" fmla="*/ 0 w 51188"/>
                <a:gd name="connsiteY5" fmla="*/ 581026 h 581026"/>
                <a:gd name="connsiteX6" fmla="*/ 0 w 51188"/>
                <a:gd name="connsiteY6" fmla="*/ 41471 h 581026"/>
                <a:gd name="connsiteX0" fmla="*/ 0 w 51188"/>
                <a:gd name="connsiteY0" fmla="*/ 4937 h 544492"/>
                <a:gd name="connsiteX1" fmla="*/ 51188 w 51188"/>
                <a:gd name="connsiteY1" fmla="*/ 4937 h 544492"/>
                <a:gd name="connsiteX2" fmla="*/ 51188 w 51188"/>
                <a:gd name="connsiteY2" fmla="*/ 544492 h 544492"/>
                <a:gd name="connsiteX3" fmla="*/ 51188 w 51188"/>
                <a:gd name="connsiteY3" fmla="*/ 544492 h 544492"/>
                <a:gd name="connsiteX4" fmla="*/ 0 w 51188"/>
                <a:gd name="connsiteY4" fmla="*/ 544492 h 544492"/>
                <a:gd name="connsiteX5" fmla="*/ 0 w 51188"/>
                <a:gd name="connsiteY5" fmla="*/ 544492 h 544492"/>
                <a:gd name="connsiteX6" fmla="*/ 0 w 51188"/>
                <a:gd name="connsiteY6" fmla="*/ 4937 h 54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188" h="544492">
                  <a:moveTo>
                    <a:pt x="0" y="4937"/>
                  </a:moveTo>
                  <a:cubicBezTo>
                    <a:pt x="34725" y="-1645"/>
                    <a:pt x="33132" y="-1645"/>
                    <a:pt x="51188" y="4937"/>
                  </a:cubicBezTo>
                  <a:lnTo>
                    <a:pt x="51188" y="544492"/>
                  </a:lnTo>
                  <a:lnTo>
                    <a:pt x="51188" y="544492"/>
                  </a:lnTo>
                  <a:lnTo>
                    <a:pt x="0" y="544492"/>
                  </a:lnTo>
                  <a:lnTo>
                    <a:pt x="0" y="544492"/>
                  </a:lnTo>
                  <a:lnTo>
                    <a:pt x="0" y="4937"/>
                  </a:lnTo>
                  <a:close/>
                </a:path>
              </a:pathLst>
            </a:custGeom>
            <a:solidFill>
              <a:srgbClr val="969696"/>
            </a:solidFill>
            <a:ln>
              <a:noFill/>
            </a:ln>
          </p:spPr>
          <p:txBody>
            <a:bodyPr vert="horz" wrap="square" lIns="68565" tIns="34283" rIns="68565" bIns="34283" numCol="1" anchor="t" anchorCtr="0" compatLnSpc="1">
              <a:prstTxWarp prst="textNoShape">
                <a:avLst/>
              </a:prstTxWarp>
            </a:bodyPr>
            <a:lstStyle/>
            <a:p>
              <a:pPr defTabSz="699421"/>
              <a:endParaRPr lang="en-US" sz="1350" kern="0" dirty="0">
                <a:solidFill>
                  <a:prstClr val="black"/>
                </a:solidFill>
              </a:endParaRPr>
            </a:p>
          </p:txBody>
        </p:sp>
        <p:grpSp>
          <p:nvGrpSpPr>
            <p:cNvPr id="70" name="Group 69"/>
            <p:cNvGrpSpPr/>
            <p:nvPr/>
          </p:nvGrpSpPr>
          <p:grpSpPr>
            <a:xfrm>
              <a:off x="1638534" y="5957662"/>
              <a:ext cx="354805" cy="170089"/>
              <a:chOff x="6512925" y="6276975"/>
              <a:chExt cx="293527" cy="170089"/>
            </a:xfrm>
          </p:grpSpPr>
          <p:cxnSp>
            <p:nvCxnSpPr>
              <p:cNvPr id="71" name="Straight Connector 70"/>
              <p:cNvCxnSpPr/>
              <p:nvPr/>
            </p:nvCxnSpPr>
            <p:spPr>
              <a:xfrm>
                <a:off x="6580103" y="6291263"/>
                <a:ext cx="81563" cy="154782"/>
              </a:xfrm>
              <a:prstGeom prst="line">
                <a:avLst/>
              </a:prstGeom>
              <a:solidFill>
                <a:srgbClr val="969696"/>
              </a:solidFill>
              <a:ln w="28575">
                <a:solidFill>
                  <a:srgbClr val="969696"/>
                </a:solidFill>
                <a:round/>
                <a:headEnd/>
                <a:tailEnd/>
              </a:ln>
            </p:spPr>
          </p:cxnSp>
          <p:cxnSp>
            <p:nvCxnSpPr>
              <p:cNvPr id="72" name="Straight Connector 71"/>
              <p:cNvCxnSpPr/>
              <p:nvPr/>
            </p:nvCxnSpPr>
            <p:spPr>
              <a:xfrm flipH="1">
                <a:off x="6679775" y="6276975"/>
                <a:ext cx="104617" cy="170089"/>
              </a:xfrm>
              <a:prstGeom prst="line">
                <a:avLst/>
              </a:prstGeom>
              <a:solidFill>
                <a:srgbClr val="969696"/>
              </a:solidFill>
              <a:ln w="28575">
                <a:solidFill>
                  <a:srgbClr val="969696"/>
                </a:solidFill>
                <a:round/>
                <a:headEnd/>
                <a:tailEnd/>
              </a:ln>
            </p:spPr>
          </p:cxnSp>
          <p:cxnSp>
            <p:nvCxnSpPr>
              <p:cNvPr id="73" name="Straight Connector 72"/>
              <p:cNvCxnSpPr/>
              <p:nvPr/>
            </p:nvCxnSpPr>
            <p:spPr>
              <a:xfrm flipH="1" flipV="1">
                <a:off x="6669769" y="6281738"/>
                <a:ext cx="54768" cy="66675"/>
              </a:xfrm>
              <a:prstGeom prst="line">
                <a:avLst/>
              </a:prstGeom>
              <a:solidFill>
                <a:srgbClr val="969696"/>
              </a:solidFill>
              <a:ln w="28575">
                <a:solidFill>
                  <a:srgbClr val="969696"/>
                </a:solidFill>
                <a:round/>
                <a:headEnd/>
                <a:tailEnd/>
              </a:ln>
            </p:spPr>
          </p:cxnSp>
          <p:cxnSp>
            <p:nvCxnSpPr>
              <p:cNvPr id="74" name="Straight Connector 73"/>
              <p:cNvCxnSpPr/>
              <p:nvPr/>
            </p:nvCxnSpPr>
            <p:spPr>
              <a:xfrm flipH="1">
                <a:off x="6512925" y="6365081"/>
                <a:ext cx="104408" cy="5487"/>
              </a:xfrm>
              <a:prstGeom prst="line">
                <a:avLst/>
              </a:prstGeom>
              <a:solidFill>
                <a:srgbClr val="969696"/>
              </a:solidFill>
              <a:ln w="28575">
                <a:solidFill>
                  <a:srgbClr val="969696"/>
                </a:solidFill>
                <a:round/>
                <a:headEnd/>
                <a:tailEnd/>
              </a:ln>
            </p:spPr>
          </p:cxnSp>
          <p:cxnSp>
            <p:nvCxnSpPr>
              <p:cNvPr id="75" name="Straight Connector 74"/>
              <p:cNvCxnSpPr/>
              <p:nvPr/>
            </p:nvCxnSpPr>
            <p:spPr>
              <a:xfrm flipH="1">
                <a:off x="6715012" y="6365081"/>
                <a:ext cx="91440" cy="9525"/>
              </a:xfrm>
              <a:prstGeom prst="line">
                <a:avLst/>
              </a:prstGeom>
              <a:solidFill>
                <a:srgbClr val="969696"/>
              </a:solidFill>
              <a:ln w="28575">
                <a:solidFill>
                  <a:srgbClr val="969696"/>
                </a:solidFill>
                <a:round/>
                <a:headEnd/>
                <a:tailEnd/>
              </a:ln>
            </p:spPr>
          </p:cxnSp>
        </p:grpSp>
      </p:grpSp>
      <p:grpSp>
        <p:nvGrpSpPr>
          <p:cNvPr id="76" name="Group 75"/>
          <p:cNvGrpSpPr/>
          <p:nvPr/>
        </p:nvGrpSpPr>
        <p:grpSpPr>
          <a:xfrm>
            <a:off x="10375630" y="6367966"/>
            <a:ext cx="311760" cy="415462"/>
            <a:chOff x="1358536" y="5468258"/>
            <a:chExt cx="905694" cy="1206954"/>
          </a:xfrm>
        </p:grpSpPr>
        <p:sp>
          <p:nvSpPr>
            <p:cNvPr id="77" name="Oval 76"/>
            <p:cNvSpPr/>
            <p:nvPr/>
          </p:nvSpPr>
          <p:spPr bwMode="auto">
            <a:xfrm>
              <a:off x="1358536" y="5468258"/>
              <a:ext cx="905694" cy="798288"/>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30" tIns="109705" rIns="137130" bIns="109705" numCol="1" spcCol="0" rtlCol="0" fromWordArt="0" anchor="t" anchorCtr="0" forceAA="0" compatLnSpc="1">
              <a:prstTxWarp prst="textNoShape">
                <a:avLst/>
              </a:prstTxWarp>
              <a:noAutofit/>
            </a:bodyPr>
            <a:lstStyle/>
            <a:p>
              <a:pPr algn="ctr" defTabSz="699218" fontAlgn="base">
                <a:lnSpc>
                  <a:spcPct val="90000"/>
                </a:lnSpc>
                <a:spcBef>
                  <a:spcPct val="0"/>
                </a:spcBef>
                <a:spcAft>
                  <a:spcPct val="0"/>
                </a:spcAft>
              </a:pPr>
              <a:endParaRPr lang="en-US" kern="0" dirty="0">
                <a:gradFill>
                  <a:gsLst>
                    <a:gs pos="0">
                      <a:srgbClr val="FFFFFF"/>
                    </a:gs>
                    <a:gs pos="100000">
                      <a:srgbClr val="FFFFFF"/>
                    </a:gs>
                  </a:gsLst>
                  <a:lin ang="5400000" scaled="0"/>
                </a:gradFill>
                <a:ea typeface="Segoe UI" pitchFamily="34" charset="0"/>
                <a:cs typeface="Segoe UI" pitchFamily="34" charset="0"/>
              </a:endParaRPr>
            </a:p>
          </p:txBody>
        </p:sp>
        <p:sp>
          <p:nvSpPr>
            <p:cNvPr id="78" name="Round Same Side Corner Rectangle 207"/>
            <p:cNvSpPr/>
            <p:nvPr/>
          </p:nvSpPr>
          <p:spPr bwMode="auto">
            <a:xfrm>
              <a:off x="1787250" y="6104526"/>
              <a:ext cx="91440" cy="570686"/>
            </a:xfrm>
            <a:custGeom>
              <a:avLst/>
              <a:gdLst>
                <a:gd name="connsiteX0" fmla="*/ 25594 w 51188"/>
                <a:gd name="connsiteY0" fmla="*/ 0 h 565149"/>
                <a:gd name="connsiteX1" fmla="*/ 25594 w 51188"/>
                <a:gd name="connsiteY1" fmla="*/ 0 h 565149"/>
                <a:gd name="connsiteX2" fmla="*/ 51188 w 51188"/>
                <a:gd name="connsiteY2" fmla="*/ 25594 h 565149"/>
                <a:gd name="connsiteX3" fmla="*/ 51188 w 51188"/>
                <a:gd name="connsiteY3" fmla="*/ 565149 h 565149"/>
                <a:gd name="connsiteX4" fmla="*/ 51188 w 51188"/>
                <a:gd name="connsiteY4" fmla="*/ 565149 h 565149"/>
                <a:gd name="connsiteX5" fmla="*/ 0 w 51188"/>
                <a:gd name="connsiteY5" fmla="*/ 565149 h 565149"/>
                <a:gd name="connsiteX6" fmla="*/ 0 w 51188"/>
                <a:gd name="connsiteY6" fmla="*/ 565149 h 565149"/>
                <a:gd name="connsiteX7" fmla="*/ 0 w 51188"/>
                <a:gd name="connsiteY7" fmla="*/ 25594 h 565149"/>
                <a:gd name="connsiteX8" fmla="*/ 25594 w 51188"/>
                <a:gd name="connsiteY8" fmla="*/ 0 h 565149"/>
                <a:gd name="connsiteX0" fmla="*/ 0 w 51188"/>
                <a:gd name="connsiteY0" fmla="*/ 49710 h 589265"/>
                <a:gd name="connsiteX1" fmla="*/ 25594 w 51188"/>
                <a:gd name="connsiteY1" fmla="*/ 24116 h 589265"/>
                <a:gd name="connsiteX2" fmla="*/ 51188 w 51188"/>
                <a:gd name="connsiteY2" fmla="*/ 49710 h 589265"/>
                <a:gd name="connsiteX3" fmla="*/ 51188 w 51188"/>
                <a:gd name="connsiteY3" fmla="*/ 589265 h 589265"/>
                <a:gd name="connsiteX4" fmla="*/ 51188 w 51188"/>
                <a:gd name="connsiteY4" fmla="*/ 589265 h 589265"/>
                <a:gd name="connsiteX5" fmla="*/ 0 w 51188"/>
                <a:gd name="connsiteY5" fmla="*/ 589265 h 589265"/>
                <a:gd name="connsiteX6" fmla="*/ 0 w 51188"/>
                <a:gd name="connsiteY6" fmla="*/ 589265 h 589265"/>
                <a:gd name="connsiteX7" fmla="*/ 0 w 51188"/>
                <a:gd name="connsiteY7" fmla="*/ 49710 h 589265"/>
                <a:gd name="connsiteX0" fmla="*/ 0 w 51188"/>
                <a:gd name="connsiteY0" fmla="*/ 67444 h 606999"/>
                <a:gd name="connsiteX1" fmla="*/ 51188 w 51188"/>
                <a:gd name="connsiteY1" fmla="*/ 67444 h 606999"/>
                <a:gd name="connsiteX2" fmla="*/ 51188 w 51188"/>
                <a:gd name="connsiteY2" fmla="*/ 606999 h 606999"/>
                <a:gd name="connsiteX3" fmla="*/ 51188 w 51188"/>
                <a:gd name="connsiteY3" fmla="*/ 606999 h 606999"/>
                <a:gd name="connsiteX4" fmla="*/ 0 w 51188"/>
                <a:gd name="connsiteY4" fmla="*/ 606999 h 606999"/>
                <a:gd name="connsiteX5" fmla="*/ 0 w 51188"/>
                <a:gd name="connsiteY5" fmla="*/ 606999 h 606999"/>
                <a:gd name="connsiteX6" fmla="*/ 0 w 51188"/>
                <a:gd name="connsiteY6" fmla="*/ 67444 h 606999"/>
                <a:gd name="connsiteX0" fmla="*/ 0 w 51188"/>
                <a:gd name="connsiteY0" fmla="*/ 41471 h 581026"/>
                <a:gd name="connsiteX1" fmla="*/ 51188 w 51188"/>
                <a:gd name="connsiteY1" fmla="*/ 41471 h 581026"/>
                <a:gd name="connsiteX2" fmla="*/ 51188 w 51188"/>
                <a:gd name="connsiteY2" fmla="*/ 581026 h 581026"/>
                <a:gd name="connsiteX3" fmla="*/ 51188 w 51188"/>
                <a:gd name="connsiteY3" fmla="*/ 581026 h 581026"/>
                <a:gd name="connsiteX4" fmla="*/ 0 w 51188"/>
                <a:gd name="connsiteY4" fmla="*/ 581026 h 581026"/>
                <a:gd name="connsiteX5" fmla="*/ 0 w 51188"/>
                <a:gd name="connsiteY5" fmla="*/ 581026 h 581026"/>
                <a:gd name="connsiteX6" fmla="*/ 0 w 51188"/>
                <a:gd name="connsiteY6" fmla="*/ 41471 h 581026"/>
                <a:gd name="connsiteX0" fmla="*/ 0 w 51188"/>
                <a:gd name="connsiteY0" fmla="*/ 4937 h 544492"/>
                <a:gd name="connsiteX1" fmla="*/ 51188 w 51188"/>
                <a:gd name="connsiteY1" fmla="*/ 4937 h 544492"/>
                <a:gd name="connsiteX2" fmla="*/ 51188 w 51188"/>
                <a:gd name="connsiteY2" fmla="*/ 544492 h 544492"/>
                <a:gd name="connsiteX3" fmla="*/ 51188 w 51188"/>
                <a:gd name="connsiteY3" fmla="*/ 544492 h 544492"/>
                <a:gd name="connsiteX4" fmla="*/ 0 w 51188"/>
                <a:gd name="connsiteY4" fmla="*/ 544492 h 544492"/>
                <a:gd name="connsiteX5" fmla="*/ 0 w 51188"/>
                <a:gd name="connsiteY5" fmla="*/ 544492 h 544492"/>
                <a:gd name="connsiteX6" fmla="*/ 0 w 51188"/>
                <a:gd name="connsiteY6" fmla="*/ 4937 h 54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188" h="544492">
                  <a:moveTo>
                    <a:pt x="0" y="4937"/>
                  </a:moveTo>
                  <a:cubicBezTo>
                    <a:pt x="34725" y="-1645"/>
                    <a:pt x="33132" y="-1645"/>
                    <a:pt x="51188" y="4937"/>
                  </a:cubicBezTo>
                  <a:lnTo>
                    <a:pt x="51188" y="544492"/>
                  </a:lnTo>
                  <a:lnTo>
                    <a:pt x="51188" y="544492"/>
                  </a:lnTo>
                  <a:lnTo>
                    <a:pt x="0" y="544492"/>
                  </a:lnTo>
                  <a:lnTo>
                    <a:pt x="0" y="544492"/>
                  </a:lnTo>
                  <a:lnTo>
                    <a:pt x="0" y="4937"/>
                  </a:lnTo>
                  <a:close/>
                </a:path>
              </a:pathLst>
            </a:custGeom>
            <a:solidFill>
              <a:srgbClr val="969696"/>
            </a:solidFill>
            <a:ln>
              <a:noFill/>
            </a:ln>
          </p:spPr>
          <p:txBody>
            <a:bodyPr vert="horz" wrap="square" lIns="68565" tIns="34283" rIns="68565" bIns="34283" numCol="1" anchor="t" anchorCtr="0" compatLnSpc="1">
              <a:prstTxWarp prst="textNoShape">
                <a:avLst/>
              </a:prstTxWarp>
            </a:bodyPr>
            <a:lstStyle/>
            <a:p>
              <a:pPr defTabSz="699421"/>
              <a:endParaRPr lang="en-US" sz="1350" kern="0" dirty="0">
                <a:solidFill>
                  <a:prstClr val="black"/>
                </a:solidFill>
              </a:endParaRPr>
            </a:p>
          </p:txBody>
        </p:sp>
        <p:grpSp>
          <p:nvGrpSpPr>
            <p:cNvPr id="79" name="Group 78"/>
            <p:cNvGrpSpPr/>
            <p:nvPr/>
          </p:nvGrpSpPr>
          <p:grpSpPr>
            <a:xfrm>
              <a:off x="1638534" y="5957662"/>
              <a:ext cx="354805" cy="170089"/>
              <a:chOff x="6512925" y="6276975"/>
              <a:chExt cx="293527" cy="170089"/>
            </a:xfrm>
          </p:grpSpPr>
          <p:cxnSp>
            <p:nvCxnSpPr>
              <p:cNvPr id="80" name="Straight Connector 79"/>
              <p:cNvCxnSpPr/>
              <p:nvPr/>
            </p:nvCxnSpPr>
            <p:spPr>
              <a:xfrm>
                <a:off x="6580103" y="6291263"/>
                <a:ext cx="81563" cy="154782"/>
              </a:xfrm>
              <a:prstGeom prst="line">
                <a:avLst/>
              </a:prstGeom>
              <a:solidFill>
                <a:srgbClr val="969696"/>
              </a:solidFill>
              <a:ln w="28575">
                <a:solidFill>
                  <a:srgbClr val="969696"/>
                </a:solidFill>
                <a:round/>
                <a:headEnd/>
                <a:tailEnd/>
              </a:ln>
            </p:spPr>
          </p:cxnSp>
          <p:cxnSp>
            <p:nvCxnSpPr>
              <p:cNvPr id="81" name="Straight Connector 80"/>
              <p:cNvCxnSpPr/>
              <p:nvPr/>
            </p:nvCxnSpPr>
            <p:spPr>
              <a:xfrm flipH="1">
                <a:off x="6679775" y="6276975"/>
                <a:ext cx="104617" cy="170089"/>
              </a:xfrm>
              <a:prstGeom prst="line">
                <a:avLst/>
              </a:prstGeom>
              <a:solidFill>
                <a:srgbClr val="969696"/>
              </a:solidFill>
              <a:ln w="28575">
                <a:solidFill>
                  <a:srgbClr val="969696"/>
                </a:solidFill>
                <a:round/>
                <a:headEnd/>
                <a:tailEnd/>
              </a:ln>
            </p:spPr>
          </p:cxnSp>
          <p:cxnSp>
            <p:nvCxnSpPr>
              <p:cNvPr id="82" name="Straight Connector 81"/>
              <p:cNvCxnSpPr/>
              <p:nvPr/>
            </p:nvCxnSpPr>
            <p:spPr>
              <a:xfrm flipH="1" flipV="1">
                <a:off x="6669769" y="6281738"/>
                <a:ext cx="54768" cy="66675"/>
              </a:xfrm>
              <a:prstGeom prst="line">
                <a:avLst/>
              </a:prstGeom>
              <a:solidFill>
                <a:srgbClr val="969696"/>
              </a:solidFill>
              <a:ln w="28575">
                <a:solidFill>
                  <a:srgbClr val="969696"/>
                </a:solidFill>
                <a:round/>
                <a:headEnd/>
                <a:tailEnd/>
              </a:ln>
            </p:spPr>
          </p:cxnSp>
          <p:cxnSp>
            <p:nvCxnSpPr>
              <p:cNvPr id="83" name="Straight Connector 82"/>
              <p:cNvCxnSpPr/>
              <p:nvPr/>
            </p:nvCxnSpPr>
            <p:spPr>
              <a:xfrm flipH="1">
                <a:off x="6512925" y="6365081"/>
                <a:ext cx="104408" cy="5487"/>
              </a:xfrm>
              <a:prstGeom prst="line">
                <a:avLst/>
              </a:prstGeom>
              <a:solidFill>
                <a:srgbClr val="969696"/>
              </a:solidFill>
              <a:ln w="28575">
                <a:solidFill>
                  <a:srgbClr val="969696"/>
                </a:solidFill>
                <a:round/>
                <a:headEnd/>
                <a:tailEnd/>
              </a:ln>
            </p:spPr>
          </p:cxnSp>
          <p:cxnSp>
            <p:nvCxnSpPr>
              <p:cNvPr id="84" name="Straight Connector 83"/>
              <p:cNvCxnSpPr/>
              <p:nvPr/>
            </p:nvCxnSpPr>
            <p:spPr>
              <a:xfrm flipH="1">
                <a:off x="6715012" y="6365081"/>
                <a:ext cx="91440" cy="9525"/>
              </a:xfrm>
              <a:prstGeom prst="line">
                <a:avLst/>
              </a:prstGeom>
              <a:solidFill>
                <a:srgbClr val="969696"/>
              </a:solidFill>
              <a:ln w="28575">
                <a:solidFill>
                  <a:srgbClr val="969696"/>
                </a:solidFill>
                <a:round/>
                <a:headEnd/>
                <a:tailEnd/>
              </a:ln>
            </p:spPr>
          </p:cxnSp>
        </p:grpSp>
      </p:grpSp>
      <p:grpSp>
        <p:nvGrpSpPr>
          <p:cNvPr id="85" name="Group 84"/>
          <p:cNvGrpSpPr/>
          <p:nvPr/>
        </p:nvGrpSpPr>
        <p:grpSpPr>
          <a:xfrm>
            <a:off x="2524419" y="6444974"/>
            <a:ext cx="267325" cy="356245"/>
            <a:chOff x="1358536" y="5468258"/>
            <a:chExt cx="905694" cy="1206954"/>
          </a:xfrm>
        </p:grpSpPr>
        <p:sp>
          <p:nvSpPr>
            <p:cNvPr id="86" name="Oval 85"/>
            <p:cNvSpPr/>
            <p:nvPr/>
          </p:nvSpPr>
          <p:spPr bwMode="auto">
            <a:xfrm>
              <a:off x="1358536" y="5468258"/>
              <a:ext cx="905694" cy="798288"/>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30" tIns="109705" rIns="137130" bIns="109705" numCol="1" spcCol="0" rtlCol="0" fromWordArt="0" anchor="t" anchorCtr="0" forceAA="0" compatLnSpc="1">
              <a:prstTxWarp prst="textNoShape">
                <a:avLst/>
              </a:prstTxWarp>
              <a:noAutofit/>
            </a:bodyPr>
            <a:lstStyle/>
            <a:p>
              <a:pPr algn="ctr" defTabSz="699218" fontAlgn="base">
                <a:lnSpc>
                  <a:spcPct val="90000"/>
                </a:lnSpc>
                <a:spcBef>
                  <a:spcPct val="0"/>
                </a:spcBef>
                <a:spcAft>
                  <a:spcPct val="0"/>
                </a:spcAft>
              </a:pPr>
              <a:endParaRPr lang="en-US" kern="0" dirty="0">
                <a:gradFill>
                  <a:gsLst>
                    <a:gs pos="0">
                      <a:srgbClr val="FFFFFF"/>
                    </a:gs>
                    <a:gs pos="100000">
                      <a:srgbClr val="FFFFFF"/>
                    </a:gs>
                  </a:gsLst>
                  <a:lin ang="5400000" scaled="0"/>
                </a:gradFill>
                <a:ea typeface="Segoe UI" pitchFamily="34" charset="0"/>
                <a:cs typeface="Segoe UI" pitchFamily="34" charset="0"/>
              </a:endParaRPr>
            </a:p>
          </p:txBody>
        </p:sp>
        <p:sp>
          <p:nvSpPr>
            <p:cNvPr id="87" name="Round Same Side Corner Rectangle 207"/>
            <p:cNvSpPr/>
            <p:nvPr/>
          </p:nvSpPr>
          <p:spPr bwMode="auto">
            <a:xfrm>
              <a:off x="1787250" y="6104526"/>
              <a:ext cx="91440" cy="570686"/>
            </a:xfrm>
            <a:custGeom>
              <a:avLst/>
              <a:gdLst>
                <a:gd name="connsiteX0" fmla="*/ 25594 w 51188"/>
                <a:gd name="connsiteY0" fmla="*/ 0 h 565149"/>
                <a:gd name="connsiteX1" fmla="*/ 25594 w 51188"/>
                <a:gd name="connsiteY1" fmla="*/ 0 h 565149"/>
                <a:gd name="connsiteX2" fmla="*/ 51188 w 51188"/>
                <a:gd name="connsiteY2" fmla="*/ 25594 h 565149"/>
                <a:gd name="connsiteX3" fmla="*/ 51188 w 51188"/>
                <a:gd name="connsiteY3" fmla="*/ 565149 h 565149"/>
                <a:gd name="connsiteX4" fmla="*/ 51188 w 51188"/>
                <a:gd name="connsiteY4" fmla="*/ 565149 h 565149"/>
                <a:gd name="connsiteX5" fmla="*/ 0 w 51188"/>
                <a:gd name="connsiteY5" fmla="*/ 565149 h 565149"/>
                <a:gd name="connsiteX6" fmla="*/ 0 w 51188"/>
                <a:gd name="connsiteY6" fmla="*/ 565149 h 565149"/>
                <a:gd name="connsiteX7" fmla="*/ 0 w 51188"/>
                <a:gd name="connsiteY7" fmla="*/ 25594 h 565149"/>
                <a:gd name="connsiteX8" fmla="*/ 25594 w 51188"/>
                <a:gd name="connsiteY8" fmla="*/ 0 h 565149"/>
                <a:gd name="connsiteX0" fmla="*/ 0 w 51188"/>
                <a:gd name="connsiteY0" fmla="*/ 49710 h 589265"/>
                <a:gd name="connsiteX1" fmla="*/ 25594 w 51188"/>
                <a:gd name="connsiteY1" fmla="*/ 24116 h 589265"/>
                <a:gd name="connsiteX2" fmla="*/ 51188 w 51188"/>
                <a:gd name="connsiteY2" fmla="*/ 49710 h 589265"/>
                <a:gd name="connsiteX3" fmla="*/ 51188 w 51188"/>
                <a:gd name="connsiteY3" fmla="*/ 589265 h 589265"/>
                <a:gd name="connsiteX4" fmla="*/ 51188 w 51188"/>
                <a:gd name="connsiteY4" fmla="*/ 589265 h 589265"/>
                <a:gd name="connsiteX5" fmla="*/ 0 w 51188"/>
                <a:gd name="connsiteY5" fmla="*/ 589265 h 589265"/>
                <a:gd name="connsiteX6" fmla="*/ 0 w 51188"/>
                <a:gd name="connsiteY6" fmla="*/ 589265 h 589265"/>
                <a:gd name="connsiteX7" fmla="*/ 0 w 51188"/>
                <a:gd name="connsiteY7" fmla="*/ 49710 h 589265"/>
                <a:gd name="connsiteX0" fmla="*/ 0 w 51188"/>
                <a:gd name="connsiteY0" fmla="*/ 67444 h 606999"/>
                <a:gd name="connsiteX1" fmla="*/ 51188 w 51188"/>
                <a:gd name="connsiteY1" fmla="*/ 67444 h 606999"/>
                <a:gd name="connsiteX2" fmla="*/ 51188 w 51188"/>
                <a:gd name="connsiteY2" fmla="*/ 606999 h 606999"/>
                <a:gd name="connsiteX3" fmla="*/ 51188 w 51188"/>
                <a:gd name="connsiteY3" fmla="*/ 606999 h 606999"/>
                <a:gd name="connsiteX4" fmla="*/ 0 w 51188"/>
                <a:gd name="connsiteY4" fmla="*/ 606999 h 606999"/>
                <a:gd name="connsiteX5" fmla="*/ 0 w 51188"/>
                <a:gd name="connsiteY5" fmla="*/ 606999 h 606999"/>
                <a:gd name="connsiteX6" fmla="*/ 0 w 51188"/>
                <a:gd name="connsiteY6" fmla="*/ 67444 h 606999"/>
                <a:gd name="connsiteX0" fmla="*/ 0 w 51188"/>
                <a:gd name="connsiteY0" fmla="*/ 41471 h 581026"/>
                <a:gd name="connsiteX1" fmla="*/ 51188 w 51188"/>
                <a:gd name="connsiteY1" fmla="*/ 41471 h 581026"/>
                <a:gd name="connsiteX2" fmla="*/ 51188 w 51188"/>
                <a:gd name="connsiteY2" fmla="*/ 581026 h 581026"/>
                <a:gd name="connsiteX3" fmla="*/ 51188 w 51188"/>
                <a:gd name="connsiteY3" fmla="*/ 581026 h 581026"/>
                <a:gd name="connsiteX4" fmla="*/ 0 w 51188"/>
                <a:gd name="connsiteY4" fmla="*/ 581026 h 581026"/>
                <a:gd name="connsiteX5" fmla="*/ 0 w 51188"/>
                <a:gd name="connsiteY5" fmla="*/ 581026 h 581026"/>
                <a:gd name="connsiteX6" fmla="*/ 0 w 51188"/>
                <a:gd name="connsiteY6" fmla="*/ 41471 h 581026"/>
                <a:gd name="connsiteX0" fmla="*/ 0 w 51188"/>
                <a:gd name="connsiteY0" fmla="*/ 4937 h 544492"/>
                <a:gd name="connsiteX1" fmla="*/ 51188 w 51188"/>
                <a:gd name="connsiteY1" fmla="*/ 4937 h 544492"/>
                <a:gd name="connsiteX2" fmla="*/ 51188 w 51188"/>
                <a:gd name="connsiteY2" fmla="*/ 544492 h 544492"/>
                <a:gd name="connsiteX3" fmla="*/ 51188 w 51188"/>
                <a:gd name="connsiteY3" fmla="*/ 544492 h 544492"/>
                <a:gd name="connsiteX4" fmla="*/ 0 w 51188"/>
                <a:gd name="connsiteY4" fmla="*/ 544492 h 544492"/>
                <a:gd name="connsiteX5" fmla="*/ 0 w 51188"/>
                <a:gd name="connsiteY5" fmla="*/ 544492 h 544492"/>
                <a:gd name="connsiteX6" fmla="*/ 0 w 51188"/>
                <a:gd name="connsiteY6" fmla="*/ 4937 h 54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188" h="544492">
                  <a:moveTo>
                    <a:pt x="0" y="4937"/>
                  </a:moveTo>
                  <a:cubicBezTo>
                    <a:pt x="34725" y="-1645"/>
                    <a:pt x="33132" y="-1645"/>
                    <a:pt x="51188" y="4937"/>
                  </a:cubicBezTo>
                  <a:lnTo>
                    <a:pt x="51188" y="544492"/>
                  </a:lnTo>
                  <a:lnTo>
                    <a:pt x="51188" y="544492"/>
                  </a:lnTo>
                  <a:lnTo>
                    <a:pt x="0" y="544492"/>
                  </a:lnTo>
                  <a:lnTo>
                    <a:pt x="0" y="544492"/>
                  </a:lnTo>
                  <a:lnTo>
                    <a:pt x="0" y="4937"/>
                  </a:lnTo>
                  <a:close/>
                </a:path>
              </a:pathLst>
            </a:custGeom>
            <a:solidFill>
              <a:srgbClr val="969696"/>
            </a:solidFill>
            <a:ln>
              <a:noFill/>
            </a:ln>
          </p:spPr>
          <p:txBody>
            <a:bodyPr vert="horz" wrap="square" lIns="68565" tIns="34283" rIns="68565" bIns="34283" numCol="1" anchor="t" anchorCtr="0" compatLnSpc="1">
              <a:prstTxWarp prst="textNoShape">
                <a:avLst/>
              </a:prstTxWarp>
            </a:bodyPr>
            <a:lstStyle/>
            <a:p>
              <a:pPr defTabSz="699421"/>
              <a:endParaRPr lang="en-US" sz="1350" kern="0" dirty="0">
                <a:solidFill>
                  <a:prstClr val="black"/>
                </a:solidFill>
              </a:endParaRPr>
            </a:p>
          </p:txBody>
        </p:sp>
        <p:grpSp>
          <p:nvGrpSpPr>
            <p:cNvPr id="88" name="Group 87"/>
            <p:cNvGrpSpPr/>
            <p:nvPr/>
          </p:nvGrpSpPr>
          <p:grpSpPr>
            <a:xfrm>
              <a:off x="1638534" y="5957662"/>
              <a:ext cx="354805" cy="170089"/>
              <a:chOff x="6512925" y="6276975"/>
              <a:chExt cx="293527" cy="170089"/>
            </a:xfrm>
          </p:grpSpPr>
          <p:cxnSp>
            <p:nvCxnSpPr>
              <p:cNvPr id="89" name="Straight Connector 88"/>
              <p:cNvCxnSpPr/>
              <p:nvPr/>
            </p:nvCxnSpPr>
            <p:spPr>
              <a:xfrm>
                <a:off x="6580103" y="6291263"/>
                <a:ext cx="81563" cy="154782"/>
              </a:xfrm>
              <a:prstGeom prst="line">
                <a:avLst/>
              </a:prstGeom>
              <a:solidFill>
                <a:srgbClr val="969696"/>
              </a:solidFill>
              <a:ln w="28575">
                <a:solidFill>
                  <a:srgbClr val="969696"/>
                </a:solidFill>
                <a:round/>
                <a:headEnd/>
                <a:tailEnd/>
              </a:ln>
            </p:spPr>
          </p:cxnSp>
          <p:cxnSp>
            <p:nvCxnSpPr>
              <p:cNvPr id="90" name="Straight Connector 89"/>
              <p:cNvCxnSpPr/>
              <p:nvPr/>
            </p:nvCxnSpPr>
            <p:spPr>
              <a:xfrm flipH="1">
                <a:off x="6679775" y="6276975"/>
                <a:ext cx="104617" cy="170089"/>
              </a:xfrm>
              <a:prstGeom prst="line">
                <a:avLst/>
              </a:prstGeom>
              <a:solidFill>
                <a:srgbClr val="969696"/>
              </a:solidFill>
              <a:ln w="28575">
                <a:solidFill>
                  <a:srgbClr val="969696"/>
                </a:solidFill>
                <a:round/>
                <a:headEnd/>
                <a:tailEnd/>
              </a:ln>
            </p:spPr>
          </p:cxnSp>
          <p:cxnSp>
            <p:nvCxnSpPr>
              <p:cNvPr id="91" name="Straight Connector 90"/>
              <p:cNvCxnSpPr/>
              <p:nvPr/>
            </p:nvCxnSpPr>
            <p:spPr>
              <a:xfrm flipH="1" flipV="1">
                <a:off x="6669769" y="6281738"/>
                <a:ext cx="54768" cy="66675"/>
              </a:xfrm>
              <a:prstGeom prst="line">
                <a:avLst/>
              </a:prstGeom>
              <a:solidFill>
                <a:srgbClr val="969696"/>
              </a:solidFill>
              <a:ln w="28575">
                <a:solidFill>
                  <a:srgbClr val="969696"/>
                </a:solidFill>
                <a:round/>
                <a:headEnd/>
                <a:tailEnd/>
              </a:ln>
            </p:spPr>
          </p:cxnSp>
          <p:cxnSp>
            <p:nvCxnSpPr>
              <p:cNvPr id="92" name="Straight Connector 91"/>
              <p:cNvCxnSpPr/>
              <p:nvPr/>
            </p:nvCxnSpPr>
            <p:spPr>
              <a:xfrm flipH="1">
                <a:off x="6512925" y="6365081"/>
                <a:ext cx="104408" cy="5487"/>
              </a:xfrm>
              <a:prstGeom prst="line">
                <a:avLst/>
              </a:prstGeom>
              <a:solidFill>
                <a:srgbClr val="969696"/>
              </a:solidFill>
              <a:ln w="28575">
                <a:solidFill>
                  <a:srgbClr val="969696"/>
                </a:solidFill>
                <a:round/>
                <a:headEnd/>
                <a:tailEnd/>
              </a:ln>
            </p:spPr>
          </p:cxnSp>
          <p:cxnSp>
            <p:nvCxnSpPr>
              <p:cNvPr id="93" name="Straight Connector 92"/>
              <p:cNvCxnSpPr/>
              <p:nvPr/>
            </p:nvCxnSpPr>
            <p:spPr>
              <a:xfrm flipH="1">
                <a:off x="6715012" y="6365081"/>
                <a:ext cx="91440" cy="9525"/>
              </a:xfrm>
              <a:prstGeom prst="line">
                <a:avLst/>
              </a:prstGeom>
              <a:solidFill>
                <a:srgbClr val="969696"/>
              </a:solidFill>
              <a:ln w="28575">
                <a:solidFill>
                  <a:srgbClr val="969696"/>
                </a:solidFill>
                <a:round/>
                <a:headEnd/>
                <a:tailEnd/>
              </a:ln>
            </p:spPr>
          </p:cxnSp>
        </p:grpSp>
      </p:grpSp>
      <p:sp>
        <p:nvSpPr>
          <p:cNvPr id="111" name="Title 3"/>
          <p:cNvSpPr txBox="1">
            <a:spLocks/>
          </p:cNvSpPr>
          <p:nvPr/>
        </p:nvSpPr>
        <p:spPr>
          <a:xfrm>
            <a:off x="1124671" y="1888145"/>
            <a:ext cx="9155914" cy="1160789"/>
          </a:xfrm>
          <a:prstGeom prst="rect">
            <a:avLst/>
          </a:prstGeom>
        </p:spPr>
        <p:txBody>
          <a:bodyPr/>
          <a:lstStyle>
            <a:lvl1pPr algn="l" defTabSz="699347" rtl="0" eaLnBrk="1" latinLnBrk="0" hangingPunct="1">
              <a:lnSpc>
                <a:spcPct val="90000"/>
              </a:lnSpc>
              <a:spcBef>
                <a:spcPct val="0"/>
              </a:spcBef>
              <a:buNone/>
              <a:defRPr lang="en-US" sz="4049" b="0" kern="1200" cap="none" spc="-76"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6000" dirty="0">
                <a:solidFill>
                  <a:srgbClr val="FFFFFF"/>
                </a:solidFill>
                <a:latin typeface="+mn-lt"/>
              </a:rPr>
              <a:t>Cortana Intelligence Workshop</a:t>
            </a:r>
            <a:endParaRPr lang="en-US" sz="3600" dirty="0">
              <a:solidFill>
                <a:schemeClr val="bg1"/>
              </a:solidFill>
            </a:endParaRPr>
          </a:p>
        </p:txBody>
      </p:sp>
      <p:pic>
        <p:nvPicPr>
          <p:cNvPr id="114" name="Picture 113" descr="StoreSimple_Buildings_02.png"/>
          <p:cNvPicPr>
            <a:picLocks noChangeAspect="1"/>
          </p:cNvPicPr>
          <p:nvPr/>
        </p:nvPicPr>
        <p:blipFill rotWithShape="1">
          <a:blip r:embed="rId3" cstate="hqprint">
            <a:extLst>
              <a:ext uri="{28A0092B-C50C-407E-A947-70E740481C1C}">
                <a14:useLocalDpi xmlns:a14="http://schemas.microsoft.com/office/drawing/2010/main"/>
              </a:ext>
            </a:extLst>
          </a:blip>
          <a:srcRect l="30468" b="468"/>
          <a:stretch/>
        </p:blipFill>
        <p:spPr>
          <a:xfrm>
            <a:off x="8036805" y="3874291"/>
            <a:ext cx="2844119" cy="3105186"/>
          </a:xfrm>
          <a:prstGeom prst="rect">
            <a:avLst/>
          </a:prstGeom>
        </p:spPr>
      </p:pic>
    </p:spTree>
    <p:extLst>
      <p:ext uri="{BB962C8B-B14F-4D97-AF65-F5344CB8AC3E}">
        <p14:creationId xmlns:p14="http://schemas.microsoft.com/office/powerpoint/2010/main" val="263239066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Background</a:t>
            </a:r>
            <a:endParaRPr lang="en-US" dirty="0"/>
          </a:p>
        </p:txBody>
      </p:sp>
      <p:sp>
        <p:nvSpPr>
          <p:cNvPr id="5" name="Text Placeholder 4"/>
          <p:cNvSpPr>
            <a:spLocks noGrp="1"/>
          </p:cNvSpPr>
          <p:nvPr>
            <p:ph type="body" sz="quarter" idx="10"/>
          </p:nvPr>
        </p:nvSpPr>
        <p:spPr>
          <a:xfrm>
            <a:off x="274638" y="1212850"/>
            <a:ext cx="11887200" cy="4801314"/>
          </a:xfrm>
        </p:spPr>
        <p:txBody>
          <a:bodyPr/>
          <a:lstStyle/>
          <a:p>
            <a:r>
              <a:rPr lang="en-US" sz="2400" dirty="0"/>
              <a:t>Mark has seen videos about the Microsoft Bot Framework and the Cortana Intelligence Suite.</a:t>
            </a:r>
          </a:p>
          <a:p>
            <a:r>
              <a:rPr lang="en-US" sz="2400" dirty="0"/>
              <a:t>He’s asked for your support to run an experiment with user engagement bots.</a:t>
            </a:r>
          </a:p>
          <a:p>
            <a:r>
              <a:rPr lang="en-US" sz="2400" dirty="0"/>
              <a:t>He thinks it is very difficult to predict what kind of interactions the community will have with the bot. He would like to design the system openly, allowing users to formulate complaints or questions. He asks whether artificial intelligence can make the system better and better over time, as it learns from interactions users have with it. </a:t>
            </a:r>
          </a:p>
          <a:p>
            <a:r>
              <a:rPr lang="en-US" sz="2400" dirty="0"/>
              <a:t>Initially the bot should recognize very broadly what sort of message (e.g. inquiry about a specific model, or about open jobs), and direct the user to a specific page on the web site. Over time the bot should evolve to answer questions based on known information. Finally, if this test is successful, Mark envisions that a customer should be able to select, customize and even order a specific car.</a:t>
            </a:r>
          </a:p>
          <a:p>
            <a:endParaRPr lang="en-US" sz="2400" dirty="0"/>
          </a:p>
        </p:txBody>
      </p:sp>
    </p:spTree>
    <p:extLst>
      <p:ext uri="{BB962C8B-B14F-4D97-AF65-F5344CB8AC3E}">
        <p14:creationId xmlns:p14="http://schemas.microsoft.com/office/powerpoint/2010/main" val="3137495043"/>
      </p:ext>
    </p:extLst>
  </p:cSld>
  <p:clrMapOvr>
    <a:masterClrMapping/>
  </p:clrMapOvr>
  <p:transition>
    <p:fade/>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657560" cy="849463"/>
          </a:xfrm>
        </p:spPr>
        <p:txBody>
          <a:bodyPr/>
          <a:lstStyle/>
          <a:p>
            <a:r>
              <a:rPr lang="en-US" sz="2400" dirty="0"/>
              <a:t>Create AML experiment (5/9)</a:t>
            </a:r>
            <a:endParaRPr lang="en-GB" sz="2400" dirty="0"/>
          </a:p>
        </p:txBody>
      </p:sp>
      <p:sp>
        <p:nvSpPr>
          <p:cNvPr id="4" name="Content Placeholder 3"/>
          <p:cNvSpPr>
            <a:spLocks noGrp="1"/>
          </p:cNvSpPr>
          <p:nvPr>
            <p:ph sz="quarter" idx="11"/>
          </p:nvPr>
        </p:nvSpPr>
        <p:spPr>
          <a:xfrm>
            <a:off x="183263" y="1394165"/>
            <a:ext cx="3566121" cy="3342453"/>
          </a:xfrm>
        </p:spPr>
        <p:txBody>
          <a:bodyPr/>
          <a:lstStyle/>
          <a:p>
            <a:r>
              <a:rPr lang="en-US" sz="1800" dirty="0"/>
              <a:t>Under Data Transformation </a:t>
            </a:r>
            <a:r>
              <a:rPr lang="en-US" sz="1800" dirty="0">
                <a:sym typeface="Wingdings" panose="05000000000000000000" pitchFamily="2" charset="2"/>
              </a:rPr>
              <a:t> Manipulation, drag </a:t>
            </a:r>
            <a:r>
              <a:rPr lang="en-US" sz="1800" b="1" dirty="0">
                <a:sym typeface="Wingdings" panose="05000000000000000000" pitchFamily="2" charset="2"/>
              </a:rPr>
              <a:t>Edit Metadata</a:t>
            </a:r>
            <a:r>
              <a:rPr lang="en-US" sz="1800" dirty="0">
                <a:sym typeface="Wingdings" panose="05000000000000000000" pitchFamily="2" charset="2"/>
              </a:rPr>
              <a:t> onto the canvas and connect it to the previous step.</a:t>
            </a:r>
          </a:p>
          <a:p>
            <a:r>
              <a:rPr lang="en-US" sz="1800" dirty="0">
                <a:sym typeface="Wingdings" panose="05000000000000000000" pitchFamily="2" charset="2"/>
              </a:rPr>
              <a:t>Click Launch column selector and select all columns</a:t>
            </a:r>
          </a:p>
          <a:p>
            <a:r>
              <a:rPr lang="en-US" sz="1800" dirty="0">
                <a:sym typeface="Wingdings" panose="05000000000000000000" pitchFamily="2" charset="2"/>
              </a:rPr>
              <a:t>Under new column names, enter</a:t>
            </a:r>
            <a:br>
              <a:rPr lang="en-US" sz="1800" dirty="0">
                <a:sym typeface="Wingdings" panose="05000000000000000000" pitchFamily="2" charset="2"/>
              </a:rPr>
            </a:br>
            <a:r>
              <a:rPr lang="en-GB" sz="1800" dirty="0">
                <a:latin typeface="Lucida Console" panose="020B0609040504020204" pitchFamily="49" charset="0"/>
                <a:sym typeface="Wingdings" panose="05000000000000000000" pitchFamily="2" charset="2"/>
              </a:rPr>
              <a:t>intent, product, offer, outcome</a:t>
            </a:r>
            <a:r>
              <a:rPr lang="en-US" sz="1800" dirty="0">
                <a:latin typeface="Lucida Console" panose="020B0609040504020204" pitchFamily="49" charset="0"/>
              </a:rPr>
              <a:t> </a:t>
            </a:r>
          </a:p>
          <a:p>
            <a:r>
              <a:rPr lang="en-US" sz="1800" dirty="0"/>
              <a:t>Click Run</a:t>
            </a:r>
          </a:p>
        </p:txBody>
      </p:sp>
      <p:pic>
        <p:nvPicPr>
          <p:cNvPr id="11" name="Picture Placeholder 10" descr="Experiments - Microsoft Azure Machine Learning Studio - Internet Explorer">
            <a:hlinkClick r:id="rId2"/>
          </p:cNvPr>
          <p:cNvPicPr>
            <a:picLocks noGrp="1" noChangeAspect="1"/>
          </p:cNvPicPr>
          <p:nvPr>
            <p:ph type="pic" sz="quarter" idx="10"/>
          </p:nvPr>
        </p:nvPicPr>
        <p:blipFill>
          <a:blip r:embed="rId3"/>
          <a:srcRect t="11" b="11"/>
          <a:stretch>
            <a:fillRect/>
          </a:stretch>
        </p:blipFill>
        <p:spPr/>
      </p:pic>
    </p:spTree>
    <p:extLst>
      <p:ext uri="{BB962C8B-B14F-4D97-AF65-F5344CB8AC3E}">
        <p14:creationId xmlns:p14="http://schemas.microsoft.com/office/powerpoint/2010/main" val="18287687"/>
      </p:ext>
    </p:extLst>
  </p:cSld>
  <p:clrMapOvr>
    <a:masterClrMapping/>
  </p:clrMapOvr>
  <p:transition>
    <p:fade/>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657560" cy="849463"/>
          </a:xfrm>
        </p:spPr>
        <p:txBody>
          <a:bodyPr/>
          <a:lstStyle/>
          <a:p>
            <a:r>
              <a:rPr lang="en-US" sz="2400" dirty="0"/>
              <a:t>Create AML experiment (6/9)</a:t>
            </a:r>
            <a:endParaRPr lang="en-GB" sz="2400" dirty="0"/>
          </a:p>
        </p:txBody>
      </p:sp>
      <p:sp>
        <p:nvSpPr>
          <p:cNvPr id="4" name="Content Placeholder 3"/>
          <p:cNvSpPr>
            <a:spLocks noGrp="1"/>
          </p:cNvSpPr>
          <p:nvPr>
            <p:ph sz="quarter" idx="11"/>
          </p:nvPr>
        </p:nvSpPr>
        <p:spPr>
          <a:xfrm>
            <a:off x="183263" y="1394165"/>
            <a:ext cx="3566121" cy="3287054"/>
          </a:xfrm>
        </p:spPr>
        <p:txBody>
          <a:bodyPr/>
          <a:lstStyle/>
          <a:p>
            <a:r>
              <a:rPr lang="en-US" sz="1800" dirty="0"/>
              <a:t>Under Data Transformation </a:t>
            </a:r>
            <a:r>
              <a:rPr lang="en-US" sz="1800" dirty="0">
                <a:sym typeface="Wingdings" panose="05000000000000000000" pitchFamily="2" charset="2"/>
              </a:rPr>
              <a:t> Sample and Split, drag </a:t>
            </a:r>
            <a:r>
              <a:rPr lang="en-US" sz="1800" b="1" dirty="0">
                <a:sym typeface="Wingdings" panose="05000000000000000000" pitchFamily="2" charset="2"/>
              </a:rPr>
              <a:t>Split Data </a:t>
            </a:r>
            <a:r>
              <a:rPr lang="en-US" sz="1800" dirty="0">
                <a:sym typeface="Wingdings" panose="05000000000000000000" pitchFamily="2" charset="2"/>
              </a:rPr>
              <a:t>onto the canvas and connect it to the previous step.</a:t>
            </a:r>
          </a:p>
          <a:p>
            <a:r>
              <a:rPr lang="en-US" sz="1800" dirty="0">
                <a:sym typeface="Wingdings" panose="05000000000000000000" pitchFamily="2" charset="2"/>
              </a:rPr>
              <a:t>Under Fraction of rows in the first…, type </a:t>
            </a:r>
            <a:r>
              <a:rPr lang="en-US" sz="1800" dirty="0">
                <a:latin typeface="Lucida Console" panose="020B0609040504020204" pitchFamily="49" charset="0"/>
                <a:sym typeface="Wingdings" panose="05000000000000000000" pitchFamily="2" charset="2"/>
              </a:rPr>
              <a:t>0.8</a:t>
            </a:r>
          </a:p>
          <a:p>
            <a:r>
              <a:rPr lang="en-US" sz="1800" dirty="0">
                <a:sym typeface="Wingdings" panose="05000000000000000000" pitchFamily="2" charset="2"/>
              </a:rPr>
              <a:t>Under Machine Learning  Initialize Model  Classification, drag Two-Class Decision Forest onto the canvas</a:t>
            </a:r>
          </a:p>
        </p:txBody>
      </p:sp>
      <p:pic>
        <p:nvPicPr>
          <p:cNvPr id="10" name="Picture Placeholder 9" descr="Experiments - Microsoft Azure Machine Learning Studio - Internet Explorer">
            <a:hlinkClick r:id="rId2"/>
          </p:cNvPr>
          <p:cNvPicPr>
            <a:picLocks noGrp="1" noChangeAspect="1"/>
          </p:cNvPicPr>
          <p:nvPr>
            <p:ph type="pic" sz="quarter" idx="10"/>
          </p:nvPr>
        </p:nvPicPr>
        <p:blipFill>
          <a:blip r:embed="rId3"/>
          <a:srcRect l="117" r="117"/>
          <a:stretch>
            <a:fillRect/>
          </a:stretch>
        </p:blipFill>
        <p:spPr/>
      </p:pic>
    </p:spTree>
    <p:extLst>
      <p:ext uri="{BB962C8B-B14F-4D97-AF65-F5344CB8AC3E}">
        <p14:creationId xmlns:p14="http://schemas.microsoft.com/office/powerpoint/2010/main" val="2704011574"/>
      </p:ext>
    </p:extLst>
  </p:cSld>
  <p:clrMapOvr>
    <a:masterClrMapping/>
  </p:clrMapOvr>
  <p:transition>
    <p:fade/>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657560" cy="849463"/>
          </a:xfrm>
        </p:spPr>
        <p:txBody>
          <a:bodyPr/>
          <a:lstStyle/>
          <a:p>
            <a:r>
              <a:rPr lang="en-US" sz="2400" dirty="0"/>
              <a:t>Create AML experiment (7/9)</a:t>
            </a:r>
            <a:endParaRPr lang="en-GB" sz="2400" dirty="0"/>
          </a:p>
        </p:txBody>
      </p:sp>
      <p:sp>
        <p:nvSpPr>
          <p:cNvPr id="4" name="Content Placeholder 3"/>
          <p:cNvSpPr>
            <a:spLocks noGrp="1"/>
          </p:cNvSpPr>
          <p:nvPr>
            <p:ph sz="quarter" idx="11"/>
          </p:nvPr>
        </p:nvSpPr>
        <p:spPr>
          <a:xfrm>
            <a:off x="183263" y="1394165"/>
            <a:ext cx="3566121" cy="3610219"/>
          </a:xfrm>
        </p:spPr>
        <p:txBody>
          <a:bodyPr/>
          <a:lstStyle/>
          <a:p>
            <a:r>
              <a:rPr lang="en-US" sz="1800" dirty="0">
                <a:sym typeface="Wingdings" panose="05000000000000000000" pitchFamily="2" charset="2"/>
              </a:rPr>
              <a:t>Under Machine Learning  Train, drag Train Model onto the canvas</a:t>
            </a:r>
          </a:p>
          <a:p>
            <a:r>
              <a:rPr lang="en-US" sz="1800" dirty="0">
                <a:sym typeface="Wingdings" panose="05000000000000000000" pitchFamily="2" charset="2"/>
              </a:rPr>
              <a:t>Connect it to the first data split and to the Decision Forest model</a:t>
            </a:r>
          </a:p>
          <a:p>
            <a:r>
              <a:rPr lang="en-US" sz="1800" dirty="0">
                <a:sym typeface="Wingdings" panose="05000000000000000000" pitchFamily="2" charset="2"/>
              </a:rPr>
              <a:t>Click Launch column selector</a:t>
            </a:r>
          </a:p>
          <a:p>
            <a:r>
              <a:rPr lang="en-US" sz="1800" dirty="0">
                <a:sym typeface="Wingdings" panose="05000000000000000000" pitchFamily="2" charset="2"/>
              </a:rPr>
              <a:t>Double-click column outcome to move it to the selected pane</a:t>
            </a:r>
          </a:p>
          <a:p>
            <a:r>
              <a:rPr lang="en-US" sz="1800" dirty="0">
                <a:sym typeface="Wingdings" panose="05000000000000000000" pitchFamily="2" charset="2"/>
              </a:rPr>
              <a:t>Click OK</a:t>
            </a:r>
          </a:p>
          <a:p>
            <a:endParaRPr lang="en-US" dirty="0">
              <a:sym typeface="Wingdings" panose="05000000000000000000" pitchFamily="2" charset="2"/>
            </a:endParaRPr>
          </a:p>
        </p:txBody>
      </p:sp>
      <p:pic>
        <p:nvPicPr>
          <p:cNvPr id="6" name="Picture Placeholder 5" descr="Experiments - Microsoft Azure Machine Learning Studio - Internet Explorer">
            <a:hlinkClick r:id="rId2"/>
          </p:cNvPr>
          <p:cNvPicPr>
            <a:picLocks noGrp="1" noChangeAspect="1"/>
          </p:cNvPicPr>
          <p:nvPr>
            <p:ph type="pic" sz="quarter" idx="10"/>
          </p:nvPr>
        </p:nvPicPr>
        <p:blipFill>
          <a:blip r:embed="rId3"/>
          <a:srcRect l="117" r="117"/>
          <a:stretch>
            <a:fillRect/>
          </a:stretch>
        </p:blipFill>
        <p:spPr>
          <a:xfrm>
            <a:off x="3933275" y="0"/>
            <a:ext cx="8503200" cy="6992587"/>
          </a:xfrm>
        </p:spPr>
      </p:pic>
    </p:spTree>
    <p:extLst>
      <p:ext uri="{BB962C8B-B14F-4D97-AF65-F5344CB8AC3E}">
        <p14:creationId xmlns:p14="http://schemas.microsoft.com/office/powerpoint/2010/main" val="1070070253"/>
      </p:ext>
    </p:extLst>
  </p:cSld>
  <p:clrMapOvr>
    <a:masterClrMapping/>
  </p:clrMapOvr>
  <p:transition>
    <p:fade/>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657560" cy="849463"/>
          </a:xfrm>
        </p:spPr>
        <p:txBody>
          <a:bodyPr/>
          <a:lstStyle/>
          <a:p>
            <a:r>
              <a:rPr lang="en-US" sz="2400" dirty="0"/>
              <a:t>Create AML experiment (8/9)</a:t>
            </a:r>
            <a:endParaRPr lang="en-GB" sz="2400" dirty="0"/>
          </a:p>
        </p:txBody>
      </p:sp>
      <p:sp>
        <p:nvSpPr>
          <p:cNvPr id="4" name="Content Placeholder 3"/>
          <p:cNvSpPr>
            <a:spLocks noGrp="1"/>
          </p:cNvSpPr>
          <p:nvPr>
            <p:ph sz="quarter" idx="11"/>
          </p:nvPr>
        </p:nvSpPr>
        <p:spPr>
          <a:xfrm>
            <a:off x="183263" y="1394165"/>
            <a:ext cx="3566121" cy="3431709"/>
          </a:xfrm>
        </p:spPr>
        <p:txBody>
          <a:bodyPr/>
          <a:lstStyle/>
          <a:p>
            <a:r>
              <a:rPr lang="en-US" sz="1800" dirty="0">
                <a:sym typeface="Wingdings" panose="05000000000000000000" pitchFamily="2" charset="2"/>
              </a:rPr>
              <a:t>Under Machine Learning  Score, drag Score Model onto the canvas</a:t>
            </a:r>
          </a:p>
          <a:p>
            <a:r>
              <a:rPr lang="en-US" sz="1800" dirty="0">
                <a:sym typeface="Wingdings" panose="05000000000000000000" pitchFamily="2" charset="2"/>
              </a:rPr>
              <a:t>Connect it to the second data split and to the trained model</a:t>
            </a:r>
          </a:p>
          <a:p>
            <a:r>
              <a:rPr lang="en-US" sz="1800" dirty="0">
                <a:sym typeface="Wingdings" panose="05000000000000000000" pitchFamily="2" charset="2"/>
              </a:rPr>
              <a:t>Under Machine Learning  Evaluate, drag Evaluate Model onto the canvas</a:t>
            </a:r>
          </a:p>
          <a:p>
            <a:r>
              <a:rPr lang="en-US" sz="1800" dirty="0">
                <a:sym typeface="Wingdings" panose="05000000000000000000" pitchFamily="2" charset="2"/>
              </a:rPr>
              <a:t>Connect it to the scored model</a:t>
            </a:r>
          </a:p>
          <a:p>
            <a:r>
              <a:rPr lang="en-US" sz="1800" dirty="0">
                <a:sym typeface="Wingdings" panose="05000000000000000000" pitchFamily="2" charset="2"/>
              </a:rPr>
              <a:t>Click Run</a:t>
            </a:r>
          </a:p>
        </p:txBody>
      </p:sp>
      <p:pic>
        <p:nvPicPr>
          <p:cNvPr id="7" name="Picture Placeholder 6" descr="Experiments - Microsoft Azure Machine Learning Studio - Internet Explorer">
            <a:hlinkClick r:id="rId2"/>
          </p:cNvPr>
          <p:cNvPicPr>
            <a:picLocks noGrp="1" noChangeAspect="1"/>
          </p:cNvPicPr>
          <p:nvPr>
            <p:ph type="pic" sz="quarter" idx="10"/>
          </p:nvPr>
        </p:nvPicPr>
        <p:blipFill>
          <a:blip r:embed="rId3"/>
          <a:srcRect l="117" r="117"/>
          <a:stretch>
            <a:fillRect/>
          </a:stretch>
        </p:blipFill>
        <p:spPr/>
      </p:pic>
    </p:spTree>
    <p:extLst>
      <p:ext uri="{BB962C8B-B14F-4D97-AF65-F5344CB8AC3E}">
        <p14:creationId xmlns:p14="http://schemas.microsoft.com/office/powerpoint/2010/main" val="3898784625"/>
      </p:ext>
    </p:extLst>
  </p:cSld>
  <p:clrMapOvr>
    <a:masterClrMapping/>
  </p:clrMapOvr>
  <p:transition>
    <p:fade/>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750012" cy="849463"/>
          </a:xfrm>
        </p:spPr>
        <p:txBody>
          <a:bodyPr/>
          <a:lstStyle/>
          <a:p>
            <a:r>
              <a:rPr lang="en-US" sz="2400" dirty="0"/>
              <a:t>Create AML experiment (9/9)</a:t>
            </a:r>
            <a:endParaRPr lang="en-GB" sz="2400" dirty="0"/>
          </a:p>
        </p:txBody>
      </p:sp>
      <p:pic>
        <p:nvPicPr>
          <p:cNvPr id="5" name="Picture Placeholder 4" descr="Experiments - Microsoft Azure Machine Learning Studio - Internet Explorer">
            <a:hlinkClick r:id="rId2"/>
          </p:cNvPr>
          <p:cNvPicPr>
            <a:picLocks noGrp="1" noChangeAspect="1"/>
          </p:cNvPicPr>
          <p:nvPr>
            <p:ph type="pic" sz="quarter" idx="10"/>
          </p:nvPr>
        </p:nvPicPr>
        <p:blipFill>
          <a:blip r:embed="rId3"/>
          <a:srcRect l="117" r="117"/>
          <a:stretch>
            <a:fillRect/>
          </a:stretch>
        </p:blipFill>
        <p:spPr/>
      </p:pic>
      <p:sp>
        <p:nvSpPr>
          <p:cNvPr id="4" name="Content Placeholder 3"/>
          <p:cNvSpPr>
            <a:spLocks noGrp="1"/>
          </p:cNvSpPr>
          <p:nvPr>
            <p:ph sz="quarter" idx="11"/>
          </p:nvPr>
        </p:nvSpPr>
        <p:spPr>
          <a:xfrm>
            <a:off x="183263" y="1394165"/>
            <a:ext cx="3566121" cy="5149102"/>
          </a:xfrm>
        </p:spPr>
        <p:txBody>
          <a:bodyPr/>
          <a:lstStyle/>
          <a:p>
            <a:r>
              <a:rPr lang="en-US" sz="1800" dirty="0"/>
              <a:t>Click on the output of the Evaluate Model step, and then on Visualize</a:t>
            </a:r>
          </a:p>
          <a:p>
            <a:r>
              <a:rPr lang="en-US" sz="1800" dirty="0"/>
              <a:t>Note the accuracy of the model is 0.643. Your figure will be slightly different because of randomness in the simulator.</a:t>
            </a:r>
          </a:p>
          <a:p>
            <a:r>
              <a:rPr lang="en-US" sz="1800" i="1" dirty="0"/>
              <a:t>In the simplest interpretation, if 50% of customers would want each of the two offers, machine learning allows us to predict the correct offer for 64.3% of customers, up from 50% with a ‘coin </a:t>
            </a:r>
            <a:r>
              <a:rPr lang="en-US" sz="1800" i="1" dirty="0" err="1"/>
              <a:t>toss’</a:t>
            </a:r>
            <a:r>
              <a:rPr lang="en-US" sz="1800" i="1" dirty="0"/>
              <a:t> or by making the same offer to all customers.</a:t>
            </a:r>
          </a:p>
          <a:p>
            <a:r>
              <a:rPr lang="en-US" sz="1800" dirty="0"/>
              <a:t>Close the Evaluation results dialog.</a:t>
            </a:r>
            <a:endParaRPr lang="en-GB" sz="1800" dirty="0"/>
          </a:p>
        </p:txBody>
      </p:sp>
    </p:spTree>
    <p:extLst>
      <p:ext uri="{BB962C8B-B14F-4D97-AF65-F5344CB8AC3E}">
        <p14:creationId xmlns:p14="http://schemas.microsoft.com/office/powerpoint/2010/main" val="3869222841"/>
      </p:ext>
    </p:extLst>
  </p:cSld>
  <p:clrMapOvr>
    <a:masterClrMapping/>
  </p:clrMapOvr>
  <p:transition>
    <p:fade/>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17065"/>
          </a:xfrm>
        </p:spPr>
        <p:txBody>
          <a:bodyPr/>
          <a:lstStyle/>
          <a:p>
            <a:r>
              <a:rPr lang="en-US" sz="2400" dirty="0"/>
              <a:t>Deploy AML web service</a:t>
            </a:r>
            <a:endParaRPr lang="en-GB" sz="2400" dirty="0"/>
          </a:p>
        </p:txBody>
      </p:sp>
      <p:sp>
        <p:nvSpPr>
          <p:cNvPr id="4" name="Content Placeholder 3"/>
          <p:cNvSpPr>
            <a:spLocks noGrp="1"/>
          </p:cNvSpPr>
          <p:nvPr>
            <p:ph sz="quarter" idx="11"/>
          </p:nvPr>
        </p:nvSpPr>
        <p:spPr>
          <a:xfrm>
            <a:off x="183263" y="1394165"/>
            <a:ext cx="3566121" cy="5343001"/>
          </a:xfrm>
        </p:spPr>
        <p:txBody>
          <a:bodyPr/>
          <a:lstStyle/>
          <a:p>
            <a:pPr marL="0" indent="0">
              <a:buNone/>
            </a:pPr>
            <a:r>
              <a:rPr lang="en-US" sz="1800" i="1" dirty="0"/>
              <a:t>We deploy a web service to allow the bot running our trained model on new interactions, and issue the offer predicted to be the most likely to be accepted.</a:t>
            </a:r>
          </a:p>
          <a:p>
            <a:r>
              <a:rPr lang="en-US" sz="1800" dirty="0"/>
              <a:t>Click Set up Web Service </a:t>
            </a:r>
            <a:r>
              <a:rPr lang="en-US" sz="1800" dirty="0">
                <a:sym typeface="Wingdings" panose="05000000000000000000" pitchFamily="2" charset="2"/>
              </a:rPr>
              <a:t> Predictive Web Service</a:t>
            </a:r>
          </a:p>
          <a:p>
            <a:r>
              <a:rPr lang="en-US" sz="1800" dirty="0">
                <a:sym typeface="Wingdings" panose="05000000000000000000" pitchFamily="2" charset="2"/>
              </a:rPr>
              <a:t>Change the connection from Web service input to go to Score Model, rather than Edit Metadata</a:t>
            </a:r>
          </a:p>
          <a:p>
            <a:r>
              <a:rPr lang="en-US" sz="1800" dirty="0">
                <a:sym typeface="Wingdings" panose="05000000000000000000" pitchFamily="2" charset="2"/>
              </a:rPr>
              <a:t>Click RUN</a:t>
            </a:r>
          </a:p>
          <a:p>
            <a:r>
              <a:rPr lang="en-US" sz="1800" dirty="0"/>
              <a:t>Click DEPLOY WEB SERVICE</a:t>
            </a:r>
          </a:p>
          <a:p>
            <a:r>
              <a:rPr lang="en-US" sz="1800" dirty="0"/>
              <a:t>Choose Price Plan (cisbot00amlPlan) created along with the AML workspace</a:t>
            </a:r>
          </a:p>
          <a:p>
            <a:r>
              <a:rPr lang="en-US" sz="1800" dirty="0"/>
              <a:t>Click Deploy</a:t>
            </a:r>
          </a:p>
          <a:p>
            <a:endParaRPr lang="en-GB" dirty="0"/>
          </a:p>
        </p:txBody>
      </p:sp>
      <p:pic>
        <p:nvPicPr>
          <p:cNvPr id="11" name="Picture Placeholder 10" descr="Experiments - Microsoft Azure Machine Learning Studio - Internet Explorer">
            <a:hlinkClick r:id="rId2"/>
          </p:cNvPr>
          <p:cNvPicPr>
            <a:picLocks noGrp="1" noChangeAspect="1"/>
          </p:cNvPicPr>
          <p:nvPr>
            <p:ph type="pic" sz="quarter" idx="10"/>
          </p:nvPr>
        </p:nvPicPr>
        <p:blipFill>
          <a:blip r:embed="rId3"/>
          <a:srcRect l="117" r="117"/>
          <a:stretch>
            <a:fillRect/>
          </a:stretch>
        </p:blipFill>
        <p:spPr/>
      </p:pic>
    </p:spTree>
    <p:extLst>
      <p:ext uri="{BB962C8B-B14F-4D97-AF65-F5344CB8AC3E}">
        <p14:creationId xmlns:p14="http://schemas.microsoft.com/office/powerpoint/2010/main" val="2964611818"/>
      </p:ext>
    </p:extLst>
  </p:cSld>
  <p:clrMapOvr>
    <a:masterClrMapping/>
  </p:clrMapOvr>
  <p:transition>
    <p:fade/>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Phase 3: integrate bot with machine learning</a:t>
            </a:r>
            <a:endParaRPr lang="en-GB" dirty="0"/>
          </a:p>
        </p:txBody>
      </p:sp>
      <p:sp>
        <p:nvSpPr>
          <p:cNvPr id="2" name="Text Placeholder 1"/>
          <p:cNvSpPr>
            <a:spLocks noGrp="1"/>
          </p:cNvSpPr>
          <p:nvPr>
            <p:ph type="body" sz="quarter" idx="10"/>
          </p:nvPr>
        </p:nvSpPr>
        <p:spPr>
          <a:xfrm>
            <a:off x="274638" y="1212850"/>
            <a:ext cx="11887200" cy="1846659"/>
          </a:xfrm>
        </p:spPr>
        <p:txBody>
          <a:bodyPr/>
          <a:lstStyle/>
          <a:p>
            <a:r>
              <a:rPr lang="en-US" dirty="0"/>
              <a:t>We will set up the bot to use the ML model to issue the offer predicted to be most likely to be accepted by the customer, rather than a random offer.</a:t>
            </a:r>
            <a:endParaRPr lang="en-GB" dirty="0"/>
          </a:p>
        </p:txBody>
      </p:sp>
    </p:spTree>
    <p:extLst>
      <p:ext uri="{BB962C8B-B14F-4D97-AF65-F5344CB8AC3E}">
        <p14:creationId xmlns:p14="http://schemas.microsoft.com/office/powerpoint/2010/main" val="3569870873"/>
      </p:ext>
    </p:extLst>
  </p:cSld>
  <p:clrMapOvr>
    <a:masterClrMapping/>
  </p:clrMapOvr>
  <p:transition>
    <p:fade/>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849463"/>
          </a:xfrm>
        </p:spPr>
        <p:txBody>
          <a:bodyPr/>
          <a:lstStyle/>
          <a:p>
            <a:r>
              <a:rPr lang="en-US" sz="2400" dirty="0"/>
              <a:t>Integrate Azure ML web service with your Bot (1/4)</a:t>
            </a:r>
            <a:endParaRPr lang="en-GB" sz="2400" dirty="0"/>
          </a:p>
        </p:txBody>
      </p:sp>
      <p:sp>
        <p:nvSpPr>
          <p:cNvPr id="4" name="Content Placeholder 3"/>
          <p:cNvSpPr>
            <a:spLocks noGrp="1"/>
          </p:cNvSpPr>
          <p:nvPr>
            <p:ph sz="quarter" idx="11"/>
          </p:nvPr>
        </p:nvSpPr>
        <p:spPr>
          <a:xfrm>
            <a:off x="183263" y="1394165"/>
            <a:ext cx="3566121" cy="1271117"/>
          </a:xfrm>
        </p:spPr>
        <p:txBody>
          <a:bodyPr/>
          <a:lstStyle/>
          <a:p>
            <a:r>
              <a:rPr lang="en-US" sz="1800" dirty="0"/>
              <a:t>After AML web service has deployed, click on the </a:t>
            </a:r>
            <a:r>
              <a:rPr lang="en-US" sz="1800" b="1" dirty="0"/>
              <a:t>Consume</a:t>
            </a:r>
            <a:r>
              <a:rPr lang="en-US" sz="1800" dirty="0"/>
              <a:t> tab</a:t>
            </a:r>
          </a:p>
          <a:p>
            <a:endParaRPr lang="en-GB" dirty="0"/>
          </a:p>
        </p:txBody>
      </p:sp>
      <p:pic>
        <p:nvPicPr>
          <p:cNvPr id="17" name="Picture Placeholder 16"/>
          <p:cNvPicPr>
            <a:picLocks noGrp="1" noChangeAspect="1"/>
          </p:cNvPicPr>
          <p:nvPr>
            <p:ph type="pic" sz="quarter" idx="10"/>
          </p:nvPr>
        </p:nvPicPr>
        <p:blipFill>
          <a:blip r:embed="rId2"/>
          <a:srcRect l="3374" r="3374"/>
          <a:stretch>
            <a:fillRect/>
          </a:stretch>
        </p:blipFill>
        <p:spPr>
          <a:prstGeom prst="rect">
            <a:avLst/>
          </a:prstGeom>
        </p:spPr>
      </p:pic>
    </p:spTree>
    <p:extLst>
      <p:ext uri="{BB962C8B-B14F-4D97-AF65-F5344CB8AC3E}">
        <p14:creationId xmlns:p14="http://schemas.microsoft.com/office/powerpoint/2010/main" val="3737016341"/>
      </p:ext>
    </p:extLst>
  </p:cSld>
  <p:clrMapOvr>
    <a:masterClrMapping/>
  </p:clrMapOvr>
  <p:transition>
    <p:fade/>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849463"/>
          </a:xfrm>
        </p:spPr>
        <p:txBody>
          <a:bodyPr/>
          <a:lstStyle/>
          <a:p>
            <a:r>
              <a:rPr lang="en-US" sz="2400" dirty="0"/>
              <a:t>Integrate Azure ML web service with your Bot (2/4)</a:t>
            </a:r>
            <a:endParaRPr lang="en-GB" sz="2400" dirty="0"/>
          </a:p>
        </p:txBody>
      </p:sp>
      <p:sp>
        <p:nvSpPr>
          <p:cNvPr id="4" name="Content Placeholder 3"/>
          <p:cNvSpPr>
            <a:spLocks noGrp="1"/>
          </p:cNvSpPr>
          <p:nvPr>
            <p:ph sz="quarter" idx="11"/>
          </p:nvPr>
        </p:nvSpPr>
        <p:spPr>
          <a:xfrm>
            <a:off x="183263" y="1394165"/>
            <a:ext cx="3566121" cy="683264"/>
          </a:xfrm>
        </p:spPr>
        <p:txBody>
          <a:bodyPr/>
          <a:lstStyle/>
          <a:p>
            <a:r>
              <a:rPr lang="en-US" sz="1800" dirty="0"/>
              <a:t>Copy the Primary Key and Request-Response URI </a:t>
            </a:r>
            <a:endParaRPr lang="en-GB" sz="1800" dirty="0"/>
          </a:p>
        </p:txBody>
      </p:sp>
      <p:pic>
        <p:nvPicPr>
          <p:cNvPr id="10" name="Picture Placeholder 9"/>
          <p:cNvPicPr>
            <a:picLocks noGrp="1" noChangeAspect="1"/>
          </p:cNvPicPr>
          <p:nvPr>
            <p:ph type="pic" sz="quarter" idx="10"/>
          </p:nvPr>
        </p:nvPicPr>
        <p:blipFill>
          <a:blip r:embed="rId2"/>
          <a:srcRect l="3374" r="3374"/>
          <a:stretch>
            <a:fillRect/>
          </a:stretch>
        </p:blipFill>
        <p:spPr>
          <a:prstGeom prst="rect">
            <a:avLst/>
          </a:prstGeom>
        </p:spPr>
      </p:pic>
    </p:spTree>
    <p:extLst>
      <p:ext uri="{BB962C8B-B14F-4D97-AF65-F5344CB8AC3E}">
        <p14:creationId xmlns:p14="http://schemas.microsoft.com/office/powerpoint/2010/main" val="592976496"/>
      </p:ext>
    </p:extLst>
  </p:cSld>
  <p:clrMapOvr>
    <a:masterClrMapping/>
  </p:clrMapOvr>
  <p:transition>
    <p:fade/>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108927" cy="849463"/>
          </a:xfrm>
        </p:spPr>
        <p:txBody>
          <a:bodyPr/>
          <a:lstStyle/>
          <a:p>
            <a:r>
              <a:rPr lang="en-US" sz="2400" dirty="0"/>
              <a:t>Integrate Azure ML web service with your Bot (3/4)</a:t>
            </a:r>
            <a:endParaRPr lang="en-GB" sz="2400" dirty="0"/>
          </a:p>
        </p:txBody>
      </p:sp>
      <p:sp>
        <p:nvSpPr>
          <p:cNvPr id="4" name="Content Placeholder 3"/>
          <p:cNvSpPr>
            <a:spLocks noGrp="1"/>
          </p:cNvSpPr>
          <p:nvPr>
            <p:ph sz="quarter" idx="11"/>
          </p:nvPr>
        </p:nvSpPr>
        <p:spPr>
          <a:xfrm>
            <a:off x="183264" y="1394165"/>
            <a:ext cx="3108926" cy="1791260"/>
          </a:xfrm>
        </p:spPr>
        <p:txBody>
          <a:bodyPr/>
          <a:lstStyle/>
          <a:p>
            <a:r>
              <a:rPr lang="en-US" sz="1800" dirty="0"/>
              <a:t>Return to your Bot Service</a:t>
            </a:r>
          </a:p>
          <a:p>
            <a:r>
              <a:rPr lang="en-US" sz="1800" dirty="0"/>
              <a:t>In </a:t>
            </a:r>
            <a:r>
              <a:rPr lang="en-US" sz="1800" dirty="0" err="1"/>
              <a:t>BasicLuisDialog.csx</a:t>
            </a:r>
            <a:r>
              <a:rPr lang="en-US" sz="1800" dirty="0"/>
              <a:t>, fill in the values for </a:t>
            </a:r>
            <a:r>
              <a:rPr lang="en-US" sz="1800" dirty="0" err="1"/>
              <a:t>mlWebServiceURL</a:t>
            </a:r>
            <a:r>
              <a:rPr lang="en-US" sz="1800" dirty="0"/>
              <a:t> and </a:t>
            </a:r>
            <a:r>
              <a:rPr lang="en-US" sz="1800" dirty="0" err="1"/>
              <a:t>mlWebServiceApiKey</a:t>
            </a:r>
            <a:endParaRPr lang="en-US" sz="1800" dirty="0"/>
          </a:p>
          <a:p>
            <a:r>
              <a:rPr lang="en-US" sz="1800" dirty="0"/>
              <a:t>Click </a:t>
            </a:r>
            <a:r>
              <a:rPr lang="en-US" sz="1800" b="1" dirty="0"/>
              <a:t>Save</a:t>
            </a:r>
            <a:endParaRPr lang="en-GB" sz="1800" dirty="0"/>
          </a:p>
        </p:txBody>
      </p:sp>
      <p:pic>
        <p:nvPicPr>
          <p:cNvPr id="3" name="Picture 2"/>
          <p:cNvPicPr>
            <a:picLocks noChangeAspect="1"/>
          </p:cNvPicPr>
          <p:nvPr/>
        </p:nvPicPr>
        <p:blipFill>
          <a:blip r:embed="rId2"/>
          <a:stretch>
            <a:fillRect/>
          </a:stretch>
        </p:blipFill>
        <p:spPr>
          <a:xfrm>
            <a:off x="3371817" y="17219"/>
            <a:ext cx="9068175" cy="6954725"/>
          </a:xfrm>
          <a:prstGeom prst="rect">
            <a:avLst/>
          </a:prstGeom>
        </p:spPr>
      </p:pic>
    </p:spTree>
    <p:extLst>
      <p:ext uri="{BB962C8B-B14F-4D97-AF65-F5344CB8AC3E}">
        <p14:creationId xmlns:p14="http://schemas.microsoft.com/office/powerpoint/2010/main" val="3828710846"/>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Background</a:t>
            </a:r>
            <a:endParaRPr lang="en-US" dirty="0"/>
          </a:p>
        </p:txBody>
      </p:sp>
      <p:sp>
        <p:nvSpPr>
          <p:cNvPr id="5" name="Text Placeholder 4"/>
          <p:cNvSpPr>
            <a:spLocks noGrp="1"/>
          </p:cNvSpPr>
          <p:nvPr>
            <p:ph type="body" sz="quarter" idx="10"/>
          </p:nvPr>
        </p:nvSpPr>
        <p:spPr>
          <a:xfrm>
            <a:off x="274638" y="1212850"/>
            <a:ext cx="11887200" cy="3988784"/>
          </a:xfrm>
        </p:spPr>
        <p:txBody>
          <a:bodyPr/>
          <a:lstStyle/>
          <a:p>
            <a:r>
              <a:rPr lang="en-US" sz="2400" dirty="0"/>
              <a:t>Customers who phone the call center are usually offered (after their request or issue is resolved) to receive a brochure by mail, or to make an appointment for a test drive in a garage. Call centers operators are provided with simple guidelines on what offer should be made for which type of customer. </a:t>
            </a:r>
          </a:p>
          <a:p>
            <a:r>
              <a:rPr lang="en-US" sz="2400" dirty="0"/>
              <a:t>Mark would like the bot to also make one of these offers to each customer that interacts with it. He thinks this offers significant potential in sales lead generation. However, he wonders whether the current rules really maximize the impact of this channel. For example, customers who call to complain are not normally offered an appointment for a test drive, although they might actually be passionate about the brand.</a:t>
            </a:r>
          </a:p>
          <a:p>
            <a:r>
              <a:rPr lang="en-US" sz="2400" dirty="0"/>
              <a:t>Mark asks you whether machine learning can help deciding which offer to extend to which customer interacting with the </a:t>
            </a:r>
            <a:r>
              <a:rPr lang="en-US" sz="2400"/>
              <a:t>bot.</a:t>
            </a:r>
            <a:endParaRPr lang="en-US" sz="2400" dirty="0"/>
          </a:p>
        </p:txBody>
      </p:sp>
    </p:spTree>
    <p:extLst>
      <p:ext uri="{BB962C8B-B14F-4D97-AF65-F5344CB8AC3E}">
        <p14:creationId xmlns:p14="http://schemas.microsoft.com/office/powerpoint/2010/main" val="491065085"/>
      </p:ext>
    </p:extLst>
  </p:cSld>
  <p:clrMapOvr>
    <a:masterClrMapping/>
  </p:clrMapOvr>
  <p:transition>
    <p:fade/>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849463"/>
          </a:xfrm>
        </p:spPr>
        <p:txBody>
          <a:bodyPr/>
          <a:lstStyle/>
          <a:p>
            <a:r>
              <a:rPr lang="en-US" sz="2400" dirty="0"/>
              <a:t>Integrate Azure ML web service with your Bot (4/4)</a:t>
            </a:r>
            <a:endParaRPr lang="en-GB" sz="2400" dirty="0"/>
          </a:p>
        </p:txBody>
      </p:sp>
      <p:sp>
        <p:nvSpPr>
          <p:cNvPr id="4" name="Content Placeholder 3"/>
          <p:cNvSpPr>
            <a:spLocks noGrp="1"/>
          </p:cNvSpPr>
          <p:nvPr>
            <p:ph sz="quarter" idx="11"/>
          </p:nvPr>
        </p:nvSpPr>
        <p:spPr>
          <a:xfrm>
            <a:off x="183263" y="1394165"/>
            <a:ext cx="3566121" cy="2289858"/>
          </a:xfrm>
        </p:spPr>
        <p:txBody>
          <a:bodyPr/>
          <a:lstStyle/>
          <a:p>
            <a:r>
              <a:rPr lang="en-US" sz="1800" dirty="0"/>
              <a:t>Identify the commented out call to the ML Web Service. Uncomment the line (and comment out the line above).</a:t>
            </a:r>
          </a:p>
          <a:p>
            <a:r>
              <a:rPr lang="en-US" sz="1800" dirty="0"/>
              <a:t>Save the file</a:t>
            </a:r>
          </a:p>
          <a:p>
            <a:r>
              <a:rPr lang="en-US" sz="1800" dirty="0"/>
              <a:t>Then try interacting with the bot.</a:t>
            </a:r>
            <a:endParaRPr lang="en-GB" sz="1800" dirty="0"/>
          </a:p>
        </p:txBody>
      </p:sp>
      <p:pic>
        <p:nvPicPr>
          <p:cNvPr id="6" name="Picture 5"/>
          <p:cNvPicPr>
            <a:picLocks noChangeAspect="1"/>
          </p:cNvPicPr>
          <p:nvPr/>
        </p:nvPicPr>
        <p:blipFill>
          <a:blip r:embed="rId2"/>
          <a:stretch>
            <a:fillRect/>
          </a:stretch>
        </p:blipFill>
        <p:spPr>
          <a:xfrm>
            <a:off x="7224066" y="5966115"/>
            <a:ext cx="5200650" cy="752475"/>
          </a:xfrm>
          <a:prstGeom prst="rect">
            <a:avLst/>
          </a:prstGeom>
        </p:spPr>
      </p:pic>
      <p:pic>
        <p:nvPicPr>
          <p:cNvPr id="7" name="Picture 6"/>
          <p:cNvPicPr>
            <a:picLocks noChangeAspect="1"/>
          </p:cNvPicPr>
          <p:nvPr/>
        </p:nvPicPr>
        <p:blipFill>
          <a:blip r:embed="rId3"/>
          <a:stretch>
            <a:fillRect/>
          </a:stretch>
        </p:blipFill>
        <p:spPr>
          <a:xfrm>
            <a:off x="4771900" y="22580"/>
            <a:ext cx="7664575" cy="5873059"/>
          </a:xfrm>
          <a:prstGeom prst="rect">
            <a:avLst/>
          </a:prstGeom>
        </p:spPr>
      </p:pic>
    </p:spTree>
    <p:extLst>
      <p:ext uri="{BB962C8B-B14F-4D97-AF65-F5344CB8AC3E}">
        <p14:creationId xmlns:p14="http://schemas.microsoft.com/office/powerpoint/2010/main" val="472840673"/>
      </p:ext>
    </p:extLst>
  </p:cSld>
  <p:clrMapOvr>
    <a:masterClrMapping/>
  </p:clrMapOvr>
  <p:transition>
    <p:fade/>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z="4400" dirty="0"/>
              <a:t>Phase 4: cold path processing &amp; analytics dashboard</a:t>
            </a:r>
            <a:endParaRPr lang="en-GB" sz="4400" dirty="0"/>
          </a:p>
        </p:txBody>
      </p:sp>
      <p:sp>
        <p:nvSpPr>
          <p:cNvPr id="2" name="Text Placeholder 1"/>
          <p:cNvSpPr>
            <a:spLocks noGrp="1"/>
          </p:cNvSpPr>
          <p:nvPr>
            <p:ph type="body" sz="quarter" idx="10"/>
          </p:nvPr>
        </p:nvSpPr>
        <p:spPr>
          <a:xfrm>
            <a:off x="274638" y="1212850"/>
            <a:ext cx="11887200" cy="4739759"/>
          </a:xfrm>
        </p:spPr>
        <p:txBody>
          <a:bodyPr/>
          <a:lstStyle/>
          <a:p>
            <a:r>
              <a:rPr lang="en-US" dirty="0"/>
              <a:t>We will use U-SQL to extract topics from messages. This transforms unstructured data to structured data that can be stored in a data warehouse for reporting and analytics.</a:t>
            </a:r>
          </a:p>
          <a:p>
            <a:r>
              <a:rPr lang="en-US" dirty="0"/>
              <a:t>Data transformation and loading processes are most effectively run in batch mode (‘cold path processing’), as long as the data does not need to be updated in near-real-time in the front-end. </a:t>
            </a:r>
            <a:endParaRPr lang="en-GB" dirty="0"/>
          </a:p>
        </p:txBody>
      </p:sp>
    </p:spTree>
    <p:extLst>
      <p:ext uri="{BB962C8B-B14F-4D97-AF65-F5344CB8AC3E}">
        <p14:creationId xmlns:p14="http://schemas.microsoft.com/office/powerpoint/2010/main" val="1712825271"/>
      </p:ext>
    </p:extLst>
  </p:cSld>
  <p:clrMapOvr>
    <a:masterClrMapping/>
  </p:clrMapOvr>
  <p:transition>
    <p:fade/>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794064"/>
          </a:xfrm>
        </p:spPr>
        <p:txBody>
          <a:bodyPr/>
          <a:lstStyle/>
          <a:p>
            <a:r>
              <a:rPr lang="en-US" sz="2400" dirty="0"/>
              <a:t>Create SQL DW (1/4)</a:t>
            </a:r>
            <a:br>
              <a:rPr lang="en-US" sz="2400" dirty="0"/>
            </a:br>
            <a:r>
              <a:rPr lang="en-US" sz="1800" dirty="0"/>
              <a:t>310-create-data-warehouse.ps1</a:t>
            </a:r>
            <a:endParaRPr lang="en-GB" sz="2400" dirty="0"/>
          </a:p>
        </p:txBody>
      </p:sp>
      <p:sp>
        <p:nvSpPr>
          <p:cNvPr id="4" name="Content Placeholder 3"/>
          <p:cNvSpPr>
            <a:spLocks noGrp="1"/>
          </p:cNvSpPr>
          <p:nvPr>
            <p:ph sz="quarter" idx="11"/>
          </p:nvPr>
        </p:nvSpPr>
        <p:spPr>
          <a:xfrm>
            <a:off x="183263" y="1394165"/>
            <a:ext cx="3566121" cy="6084743"/>
          </a:xfrm>
        </p:spPr>
        <p:txBody>
          <a:bodyPr/>
          <a:lstStyle/>
          <a:p>
            <a:pPr marL="0" indent="0">
              <a:buNone/>
            </a:pPr>
            <a:r>
              <a:rPr lang="en-US" sz="1800" i="1" dirty="0"/>
              <a:t>We create a Data Warehouse to store structured data extracted from messages.</a:t>
            </a:r>
          </a:p>
          <a:p>
            <a:r>
              <a:rPr lang="en-US" sz="1800" dirty="0"/>
              <a:t>Go to New </a:t>
            </a:r>
            <a:r>
              <a:rPr lang="en-US" sz="1800" dirty="0">
                <a:sym typeface="Wingdings" panose="05000000000000000000" pitchFamily="2" charset="2"/>
              </a:rPr>
              <a:t> Databases  SQL Data Warehouse</a:t>
            </a:r>
          </a:p>
          <a:p>
            <a:r>
              <a:rPr lang="en-US" sz="1800" dirty="0">
                <a:sym typeface="Wingdings" panose="05000000000000000000" pitchFamily="2" charset="2"/>
              </a:rPr>
              <a:t>Enter a name (</a:t>
            </a:r>
            <a:r>
              <a:rPr lang="en-US" sz="1800" dirty="0" err="1">
                <a:latin typeface="Lucida Console" panose="020B0609040504020204" pitchFamily="49" charset="0"/>
                <a:sym typeface="Wingdings" panose="05000000000000000000" pitchFamily="2" charset="2"/>
              </a:rPr>
              <a:t>cisbot</a:t>
            </a:r>
            <a:r>
              <a:rPr lang="en-US" sz="1800" dirty="0">
                <a:latin typeface="Lucida Console" panose="020B0609040504020204" pitchFamily="49" charset="0"/>
                <a:sym typeface="Wingdings" panose="05000000000000000000" pitchFamily="2" charset="2"/>
              </a:rPr>
              <a:t>[00]</a:t>
            </a:r>
            <a:r>
              <a:rPr lang="en-US" sz="1800" dirty="0" err="1">
                <a:latin typeface="Lucida Console" panose="020B0609040504020204" pitchFamily="49" charset="0"/>
                <a:sym typeface="Wingdings" panose="05000000000000000000" pitchFamily="2" charset="2"/>
              </a:rPr>
              <a:t>dw</a:t>
            </a:r>
            <a:r>
              <a:rPr lang="en-US" sz="1800" dirty="0">
                <a:sym typeface="Wingdings" panose="05000000000000000000" pitchFamily="2" charset="2"/>
              </a:rPr>
              <a:t>)</a:t>
            </a:r>
          </a:p>
          <a:p>
            <a:r>
              <a:rPr lang="en-US" sz="1800" dirty="0">
                <a:sym typeface="Wingdings" panose="05000000000000000000" pitchFamily="2" charset="2"/>
              </a:rPr>
              <a:t>Select your resource group</a:t>
            </a:r>
          </a:p>
          <a:p>
            <a:r>
              <a:rPr lang="en-US" sz="1800" dirty="0"/>
              <a:t>Under Server, select Create a new server</a:t>
            </a:r>
          </a:p>
          <a:p>
            <a:r>
              <a:rPr lang="en-US" sz="1800" dirty="0"/>
              <a:t>Enter a unique name (</a:t>
            </a:r>
            <a:r>
              <a:rPr lang="en-US" sz="1800" dirty="0" err="1">
                <a:latin typeface="Lucida Console" panose="020B0609040504020204" pitchFamily="49" charset="0"/>
              </a:rPr>
              <a:t>cisbot</a:t>
            </a:r>
            <a:r>
              <a:rPr lang="en-US" sz="1800" dirty="0">
                <a:latin typeface="Lucida Console" panose="020B0609040504020204" pitchFamily="49" charset="0"/>
              </a:rPr>
              <a:t>[00]</a:t>
            </a:r>
            <a:r>
              <a:rPr lang="en-US" sz="1800" dirty="0" err="1">
                <a:latin typeface="Lucida Console" panose="020B0609040504020204" pitchFamily="49" charset="0"/>
              </a:rPr>
              <a:t>sql</a:t>
            </a:r>
            <a:r>
              <a:rPr lang="en-US" sz="1800" dirty="0"/>
              <a:t>)</a:t>
            </a:r>
          </a:p>
          <a:p>
            <a:r>
              <a:rPr lang="en-US" sz="1800" dirty="0"/>
              <a:t>Select a login and password</a:t>
            </a:r>
          </a:p>
          <a:p>
            <a:pPr lvl="1"/>
            <a:r>
              <a:rPr lang="en-US" dirty="0"/>
              <a:t>Avoid using equals “=“ or semicolon “;” in password</a:t>
            </a:r>
          </a:p>
          <a:p>
            <a:pPr lvl="1"/>
            <a:r>
              <a:rPr lang="en-US" dirty="0"/>
              <a:t>Make sure you remember login and password</a:t>
            </a:r>
          </a:p>
          <a:p>
            <a:r>
              <a:rPr lang="en-US" sz="1800" dirty="0"/>
              <a:t>Select your location</a:t>
            </a:r>
          </a:p>
          <a:p>
            <a:r>
              <a:rPr lang="en-US" sz="1800" dirty="0"/>
              <a:t>Click Select</a:t>
            </a:r>
          </a:p>
          <a:p>
            <a:endParaRPr lang="en-US" sz="1800" dirty="0"/>
          </a:p>
          <a:p>
            <a:endParaRPr lang="en-GB" sz="1800" dirty="0"/>
          </a:p>
        </p:txBody>
      </p:sp>
      <p:pic>
        <p:nvPicPr>
          <p:cNvPr id="8" name="Picture Placeholder 7" descr="New server - Microsoft Azure - Internet Explorer">
            <a:hlinkClick r:id="rId2"/>
          </p:cNvPr>
          <p:cNvPicPr>
            <a:picLocks noGrp="1" noChangeAspect="1"/>
          </p:cNvPicPr>
          <p:nvPr>
            <p:ph type="pic" sz="quarter" idx="10"/>
          </p:nvPr>
        </p:nvPicPr>
        <p:blipFill>
          <a:blip r:embed="rId3"/>
          <a:srcRect t="11" b="11"/>
          <a:stretch>
            <a:fillRect/>
          </a:stretch>
        </p:blipFill>
        <p:spPr/>
      </p:pic>
    </p:spTree>
    <p:extLst>
      <p:ext uri="{BB962C8B-B14F-4D97-AF65-F5344CB8AC3E}">
        <p14:creationId xmlns:p14="http://schemas.microsoft.com/office/powerpoint/2010/main" val="465188587"/>
      </p:ext>
    </p:extLst>
  </p:cSld>
  <p:clrMapOvr>
    <a:masterClrMapping/>
  </p:clrMapOvr>
  <p:transition>
    <p:fade/>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794064"/>
          </a:xfrm>
        </p:spPr>
        <p:txBody>
          <a:bodyPr/>
          <a:lstStyle/>
          <a:p>
            <a:r>
              <a:rPr lang="en-US" sz="2400" dirty="0"/>
              <a:t>Create SQL DW(2/4)</a:t>
            </a:r>
            <a:br>
              <a:rPr lang="en-US" sz="2400" dirty="0"/>
            </a:br>
            <a:r>
              <a:rPr lang="en-US" sz="1800" dirty="0"/>
              <a:t>310-create-data-warehouse.ps1</a:t>
            </a:r>
            <a:endParaRPr lang="en-GB" sz="2400" dirty="0"/>
          </a:p>
        </p:txBody>
      </p:sp>
      <p:sp>
        <p:nvSpPr>
          <p:cNvPr id="4" name="Content Placeholder 3"/>
          <p:cNvSpPr>
            <a:spLocks noGrp="1"/>
          </p:cNvSpPr>
          <p:nvPr>
            <p:ph sz="quarter" idx="11"/>
          </p:nvPr>
        </p:nvSpPr>
        <p:spPr>
          <a:xfrm>
            <a:off x="183263" y="1394165"/>
            <a:ext cx="3566121" cy="1021818"/>
          </a:xfrm>
        </p:spPr>
        <p:txBody>
          <a:bodyPr/>
          <a:lstStyle/>
          <a:p>
            <a:r>
              <a:rPr lang="en-US" sz="1800" dirty="0"/>
              <a:t>Under Performance, select 100</a:t>
            </a:r>
          </a:p>
          <a:p>
            <a:r>
              <a:rPr lang="en-US" sz="1800" dirty="0"/>
              <a:t>Click Create</a:t>
            </a:r>
            <a:endParaRPr lang="en-GB" sz="1800" dirty="0"/>
          </a:p>
        </p:txBody>
      </p:sp>
      <p:pic>
        <p:nvPicPr>
          <p:cNvPr id="9" name="Picture Placeholder 8" descr="SQL Data Warehouse - Microsoft Azure - Internet Explorer">
            <a:hlinkClick r:id="rId2"/>
          </p:cNvPr>
          <p:cNvPicPr>
            <a:picLocks noGrp="1" noChangeAspect="1"/>
          </p:cNvPicPr>
          <p:nvPr>
            <p:ph type="pic" sz="quarter" idx="10"/>
          </p:nvPr>
        </p:nvPicPr>
        <p:blipFill>
          <a:blip r:embed="rId3"/>
          <a:srcRect t="11" b="11"/>
          <a:stretch>
            <a:fillRect/>
          </a:stretch>
        </p:blipFill>
        <p:spPr/>
      </p:pic>
    </p:spTree>
    <p:extLst>
      <p:ext uri="{BB962C8B-B14F-4D97-AF65-F5344CB8AC3E}">
        <p14:creationId xmlns:p14="http://schemas.microsoft.com/office/powerpoint/2010/main" val="4094149140"/>
      </p:ext>
    </p:extLst>
  </p:cSld>
  <p:clrMapOvr>
    <a:masterClrMapping/>
  </p:clrMapOvr>
  <p:transition>
    <p:fade/>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794064"/>
          </a:xfrm>
        </p:spPr>
        <p:txBody>
          <a:bodyPr/>
          <a:lstStyle/>
          <a:p>
            <a:r>
              <a:rPr lang="en-US" sz="2400" dirty="0"/>
              <a:t>Create SQL DW (3/4)</a:t>
            </a:r>
            <a:br>
              <a:rPr lang="en-US" sz="2400" dirty="0"/>
            </a:br>
            <a:r>
              <a:rPr lang="en-US" sz="1800" dirty="0"/>
              <a:t>310-create-data-warehouse.ps1</a:t>
            </a:r>
            <a:endParaRPr lang="en-GB" sz="2400" dirty="0"/>
          </a:p>
        </p:txBody>
      </p:sp>
      <p:sp>
        <p:nvSpPr>
          <p:cNvPr id="4" name="Content Placeholder 3"/>
          <p:cNvSpPr>
            <a:spLocks noGrp="1"/>
          </p:cNvSpPr>
          <p:nvPr>
            <p:ph sz="quarter" idx="11"/>
          </p:nvPr>
        </p:nvSpPr>
        <p:spPr>
          <a:xfrm>
            <a:off x="183263" y="1394165"/>
            <a:ext cx="3566121" cy="4345805"/>
          </a:xfrm>
        </p:spPr>
        <p:txBody>
          <a:bodyPr/>
          <a:lstStyle/>
          <a:p>
            <a:r>
              <a:rPr lang="en-US" sz="1800" dirty="0"/>
              <a:t>In Visual Studio, Open the SQL Server Object Explorer view</a:t>
            </a:r>
          </a:p>
          <a:p>
            <a:r>
              <a:rPr lang="en-US" sz="1800" dirty="0"/>
              <a:t>Right click SQL Server </a:t>
            </a:r>
            <a:r>
              <a:rPr lang="en-US" sz="1800" dirty="0">
                <a:sym typeface="Wingdings" panose="05000000000000000000" pitchFamily="2" charset="2"/>
              </a:rPr>
              <a:t> Add SQL Server</a:t>
            </a:r>
          </a:p>
          <a:p>
            <a:r>
              <a:rPr lang="en-US" sz="1800" dirty="0">
                <a:sym typeface="Wingdings" panose="05000000000000000000" pitchFamily="2" charset="2"/>
              </a:rPr>
              <a:t>In the dialog, connect to your Azure subscription if necessary</a:t>
            </a:r>
          </a:p>
          <a:p>
            <a:r>
              <a:rPr lang="en-US" sz="1800" dirty="0">
                <a:sym typeface="Wingdings" panose="05000000000000000000" pitchFamily="2" charset="2"/>
              </a:rPr>
              <a:t>Select your newly created SQL DW</a:t>
            </a:r>
          </a:p>
          <a:p>
            <a:r>
              <a:rPr lang="en-US" sz="1800" dirty="0">
                <a:sym typeface="Wingdings" panose="05000000000000000000" pitchFamily="2" charset="2"/>
              </a:rPr>
              <a:t>Enter your password</a:t>
            </a:r>
          </a:p>
          <a:p>
            <a:r>
              <a:rPr lang="en-US" sz="1800" dirty="0">
                <a:sym typeface="Wingdings" panose="05000000000000000000" pitchFamily="2" charset="2"/>
              </a:rPr>
              <a:t>Click Connect</a:t>
            </a:r>
            <a:endParaRPr lang="en-US" sz="1800" dirty="0"/>
          </a:p>
          <a:p>
            <a:r>
              <a:rPr lang="en-US" sz="1800" dirty="0"/>
              <a:t>If a dialog “Create a firewall rule” appears, click OK</a:t>
            </a:r>
          </a:p>
          <a:p>
            <a:endParaRPr lang="en-GB" dirty="0"/>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33"/>
          <a:stretch/>
        </p:blipFill>
        <p:spPr>
          <a:xfrm>
            <a:off x="4206579" y="377046"/>
            <a:ext cx="2652116" cy="2034238"/>
          </a:xfrm>
          <a:prstGeom prst="rect">
            <a:avLst/>
          </a:prstGeom>
        </p:spPr>
      </p:pic>
      <p:pic>
        <p:nvPicPr>
          <p:cNvPr id="6" name="Picture 5"/>
          <p:cNvPicPr>
            <a:picLocks noChangeAspect="1"/>
          </p:cNvPicPr>
          <p:nvPr/>
        </p:nvPicPr>
        <p:blipFill>
          <a:blip r:embed="rId3"/>
          <a:stretch>
            <a:fillRect/>
          </a:stretch>
        </p:blipFill>
        <p:spPr>
          <a:xfrm>
            <a:off x="7041188" y="379837"/>
            <a:ext cx="4603436" cy="5600359"/>
          </a:xfrm>
          <a:prstGeom prst="rect">
            <a:avLst/>
          </a:prstGeom>
        </p:spPr>
      </p:pic>
    </p:spTree>
    <p:extLst>
      <p:ext uri="{BB962C8B-B14F-4D97-AF65-F5344CB8AC3E}">
        <p14:creationId xmlns:p14="http://schemas.microsoft.com/office/powerpoint/2010/main" val="1042873784"/>
      </p:ext>
    </p:extLst>
  </p:cSld>
  <p:clrMapOvr>
    <a:masterClrMapping/>
  </p:clrMapOvr>
  <p:transition>
    <p:fade/>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794064"/>
          </a:xfrm>
        </p:spPr>
        <p:txBody>
          <a:bodyPr/>
          <a:lstStyle/>
          <a:p>
            <a:r>
              <a:rPr lang="en-US" sz="2400" dirty="0"/>
              <a:t>Create SQL DW (4/4)</a:t>
            </a:r>
            <a:br>
              <a:rPr lang="en-US" sz="2400" dirty="0"/>
            </a:br>
            <a:r>
              <a:rPr lang="en-US" sz="1800" dirty="0"/>
              <a:t>310-create-data-warehouse.ps1</a:t>
            </a:r>
            <a:endParaRPr lang="en-GB" sz="2400" dirty="0"/>
          </a:p>
        </p:txBody>
      </p:sp>
      <p:sp>
        <p:nvSpPr>
          <p:cNvPr id="4" name="Content Placeholder 3"/>
          <p:cNvSpPr>
            <a:spLocks noGrp="1"/>
          </p:cNvSpPr>
          <p:nvPr>
            <p:ph sz="quarter" idx="11"/>
          </p:nvPr>
        </p:nvSpPr>
        <p:spPr>
          <a:xfrm>
            <a:off x="183263" y="1394165"/>
            <a:ext cx="3931877" cy="2994666"/>
          </a:xfrm>
        </p:spPr>
        <p:txBody>
          <a:bodyPr/>
          <a:lstStyle/>
          <a:p>
            <a:r>
              <a:rPr lang="en-US" sz="1800" dirty="0"/>
              <a:t>Right-click your SQL Server instance in the SQL Server Object Explorer View</a:t>
            </a:r>
          </a:p>
          <a:p>
            <a:r>
              <a:rPr lang="en-US" sz="1800" dirty="0"/>
              <a:t>Click New Query…</a:t>
            </a:r>
          </a:p>
          <a:p>
            <a:r>
              <a:rPr lang="en-US" sz="1800" dirty="0"/>
              <a:t>Select your SQL DW database in the drop-down menu</a:t>
            </a:r>
          </a:p>
          <a:p>
            <a:r>
              <a:rPr lang="en-US" sz="1800" dirty="0"/>
              <a:t>Paste the following DDL query in the editor</a:t>
            </a:r>
          </a:p>
          <a:p>
            <a:r>
              <a:rPr lang="en-US" sz="1800" dirty="0"/>
              <a:t>Press Execute</a:t>
            </a:r>
            <a:endParaRPr lang="en-GB" sz="1800" dirty="0"/>
          </a:p>
        </p:txBody>
      </p:sp>
      <p:sp>
        <p:nvSpPr>
          <p:cNvPr id="5" name="Rectangle 4"/>
          <p:cNvSpPr/>
          <p:nvPr/>
        </p:nvSpPr>
        <p:spPr>
          <a:xfrm>
            <a:off x="274702" y="4045896"/>
            <a:ext cx="4756411" cy="2462213"/>
          </a:xfrm>
          <a:prstGeom prst="rect">
            <a:avLst/>
          </a:prstGeom>
        </p:spPr>
        <p:txBody>
          <a:bodyPr wrap="square">
            <a:spAutoFit/>
          </a:bodyPr>
          <a:lstStyle/>
          <a:p>
            <a:r>
              <a:rPr lang="en-GB" sz="1100" dirty="0"/>
              <a:t>CREATE TABLE [</a:t>
            </a:r>
            <a:r>
              <a:rPr lang="en-GB" sz="1100" dirty="0" err="1"/>
              <a:t>dbo</a:t>
            </a:r>
            <a:r>
              <a:rPr lang="en-GB" sz="1100" dirty="0"/>
              <a:t>].[</a:t>
            </a:r>
            <a:r>
              <a:rPr lang="en-GB" sz="1100" dirty="0" err="1"/>
              <a:t>BotDetailedData</a:t>
            </a:r>
            <a:r>
              <a:rPr lang="en-GB" sz="1100" dirty="0"/>
              <a:t>] (</a:t>
            </a:r>
          </a:p>
          <a:p>
            <a:r>
              <a:rPr lang="en-GB" sz="1100" dirty="0"/>
              <a:t>    [timestamp] datetime2(7), </a:t>
            </a:r>
          </a:p>
          <a:p>
            <a:r>
              <a:rPr lang="en-GB" sz="1100" dirty="0"/>
              <a:t>    [intent] </a:t>
            </a:r>
            <a:r>
              <a:rPr lang="en-GB" sz="1100" dirty="0" err="1"/>
              <a:t>nvarchar</a:t>
            </a:r>
            <a:r>
              <a:rPr lang="en-GB" sz="1100" dirty="0"/>
              <a:t>(100), </a:t>
            </a:r>
          </a:p>
          <a:p>
            <a:r>
              <a:rPr lang="en-GB" sz="1100" dirty="0"/>
              <a:t>    [</a:t>
            </a:r>
            <a:r>
              <a:rPr lang="en-GB" sz="1100" dirty="0" err="1"/>
              <a:t>channelId</a:t>
            </a:r>
            <a:r>
              <a:rPr lang="en-GB" sz="1100" dirty="0"/>
              <a:t>] </a:t>
            </a:r>
            <a:r>
              <a:rPr lang="en-GB" sz="1100" dirty="0" err="1"/>
              <a:t>nvarchar</a:t>
            </a:r>
            <a:r>
              <a:rPr lang="en-GB" sz="1100" dirty="0"/>
              <a:t>(100), </a:t>
            </a:r>
          </a:p>
          <a:p>
            <a:r>
              <a:rPr lang="en-GB" sz="1100" dirty="0"/>
              <a:t>    [id] </a:t>
            </a:r>
            <a:r>
              <a:rPr lang="en-GB" sz="1100" dirty="0" err="1"/>
              <a:t>nvarchar</a:t>
            </a:r>
            <a:r>
              <a:rPr lang="en-GB" sz="1100" dirty="0"/>
              <a:t>(100) NOT NULL, </a:t>
            </a:r>
          </a:p>
          <a:p>
            <a:r>
              <a:rPr lang="en-GB" sz="1100" dirty="0"/>
              <a:t>    [product] </a:t>
            </a:r>
            <a:r>
              <a:rPr lang="en-GB" sz="1100" dirty="0" err="1"/>
              <a:t>nvarchar</a:t>
            </a:r>
            <a:r>
              <a:rPr lang="en-GB" sz="1100" dirty="0"/>
              <a:t>(250), </a:t>
            </a:r>
          </a:p>
          <a:p>
            <a:r>
              <a:rPr lang="en-GB" sz="1100" dirty="0"/>
              <a:t>    [score] decimal(19, 10), </a:t>
            </a:r>
          </a:p>
          <a:p>
            <a:r>
              <a:rPr lang="en-GB" sz="1100" dirty="0"/>
              <a:t>    [text] </a:t>
            </a:r>
            <a:r>
              <a:rPr lang="en-GB" sz="1100" dirty="0" err="1"/>
              <a:t>nvarchar</a:t>
            </a:r>
            <a:r>
              <a:rPr lang="en-GB" sz="1100" dirty="0"/>
              <a:t>(4000), </a:t>
            </a:r>
          </a:p>
          <a:p>
            <a:r>
              <a:rPr lang="en-GB" sz="1100" dirty="0"/>
              <a:t>    [</a:t>
            </a:r>
            <a:r>
              <a:rPr lang="en-GB" sz="1100" dirty="0" err="1"/>
              <a:t>EventProcessedUtcTime</a:t>
            </a:r>
            <a:r>
              <a:rPr lang="en-GB" sz="1100" dirty="0"/>
              <a:t>] datetime2(7), </a:t>
            </a:r>
          </a:p>
          <a:p>
            <a:r>
              <a:rPr lang="en-GB" sz="1100" dirty="0"/>
              <a:t>    [</a:t>
            </a:r>
            <a:r>
              <a:rPr lang="en-GB" sz="1100" dirty="0" err="1"/>
              <a:t>PartitionId</a:t>
            </a:r>
            <a:r>
              <a:rPr lang="en-GB" sz="1100" dirty="0"/>
              <a:t>] </a:t>
            </a:r>
            <a:r>
              <a:rPr lang="en-GB" sz="1100" dirty="0" err="1"/>
              <a:t>bigint</a:t>
            </a:r>
            <a:r>
              <a:rPr lang="en-GB" sz="1100" dirty="0"/>
              <a:t>,</a:t>
            </a:r>
          </a:p>
          <a:p>
            <a:r>
              <a:rPr lang="en-GB" sz="1100" dirty="0"/>
              <a:t>    [</a:t>
            </a:r>
            <a:r>
              <a:rPr lang="en-GB" sz="1100" dirty="0" err="1"/>
              <a:t>EventEnqueuedUtcTime</a:t>
            </a:r>
            <a:r>
              <a:rPr lang="en-GB" sz="1100" dirty="0"/>
              <a:t>] datetime2(7), </a:t>
            </a:r>
          </a:p>
          <a:p>
            <a:r>
              <a:rPr lang="en-GB" sz="1100" dirty="0"/>
              <a:t>    [</a:t>
            </a:r>
            <a:r>
              <a:rPr lang="en-GB" sz="1100" dirty="0" err="1"/>
              <a:t>KeyPhrase</a:t>
            </a:r>
            <a:r>
              <a:rPr lang="en-GB" sz="1100" dirty="0"/>
              <a:t>] </a:t>
            </a:r>
            <a:r>
              <a:rPr lang="en-GB" sz="1100" dirty="0" err="1"/>
              <a:t>nvarchar</a:t>
            </a:r>
            <a:r>
              <a:rPr lang="en-GB" sz="1100" dirty="0"/>
              <a:t>(4000)</a:t>
            </a:r>
          </a:p>
          <a:p>
            <a:r>
              <a:rPr lang="en-GB" sz="1100" dirty="0"/>
              <a:t>)</a:t>
            </a:r>
          </a:p>
          <a:p>
            <a:r>
              <a:rPr lang="en-GB" sz="1100" dirty="0"/>
              <a:t>WITH (CLUSTERED COLUMNSTORE INDEX, DISTRIBUTION = HASH([id]));</a:t>
            </a:r>
          </a:p>
        </p:txBody>
      </p:sp>
      <p:pic>
        <p:nvPicPr>
          <p:cNvPr id="3" name="Picture 2"/>
          <p:cNvPicPr>
            <a:picLocks noChangeAspect="1"/>
          </p:cNvPicPr>
          <p:nvPr/>
        </p:nvPicPr>
        <p:blipFill>
          <a:blip r:embed="rId2"/>
          <a:stretch>
            <a:fillRect/>
          </a:stretch>
        </p:blipFill>
        <p:spPr>
          <a:xfrm>
            <a:off x="4846652" y="0"/>
            <a:ext cx="7570582" cy="6057554"/>
          </a:xfrm>
          <a:prstGeom prst="rect">
            <a:avLst/>
          </a:prstGeom>
        </p:spPr>
      </p:pic>
    </p:spTree>
    <p:extLst>
      <p:ext uri="{BB962C8B-B14F-4D97-AF65-F5344CB8AC3E}">
        <p14:creationId xmlns:p14="http://schemas.microsoft.com/office/powerpoint/2010/main" val="4143527177"/>
      </p:ext>
    </p:extLst>
  </p:cSld>
  <p:clrMapOvr>
    <a:masterClrMapping/>
  </p:clrMapOvr>
  <p:transition>
    <p:fade/>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794064"/>
          </a:xfrm>
        </p:spPr>
        <p:txBody>
          <a:bodyPr/>
          <a:lstStyle/>
          <a:p>
            <a:r>
              <a:rPr lang="en-US" sz="2400" dirty="0"/>
              <a:t>Create Data Factory (1/7)</a:t>
            </a:r>
            <a:br>
              <a:rPr lang="en-US" sz="2400" dirty="0"/>
            </a:br>
            <a:r>
              <a:rPr lang="en-US" sz="1800" dirty="0"/>
              <a:t>320-create-data-factory.ps1</a:t>
            </a:r>
            <a:endParaRPr lang="en-GB" sz="2400" dirty="0"/>
          </a:p>
        </p:txBody>
      </p:sp>
      <p:pic>
        <p:nvPicPr>
          <p:cNvPr id="5" name="Picture Placeholder 4" descr="New data factory - Microsoft Azure - Internet Explorer">
            <a:hlinkClick r:id="rId2"/>
          </p:cNvPr>
          <p:cNvPicPr>
            <a:picLocks noGrp="1" noChangeAspect="1"/>
          </p:cNvPicPr>
          <p:nvPr>
            <p:ph type="pic" sz="quarter" idx="10"/>
          </p:nvPr>
        </p:nvPicPr>
        <p:blipFill>
          <a:blip r:embed="rId3"/>
          <a:srcRect t="11" b="11"/>
          <a:stretch>
            <a:fillRect/>
          </a:stretch>
        </p:blipFill>
        <p:spPr/>
      </p:pic>
      <p:sp>
        <p:nvSpPr>
          <p:cNvPr id="4" name="Content Placeholder 3"/>
          <p:cNvSpPr>
            <a:spLocks noGrp="1"/>
          </p:cNvSpPr>
          <p:nvPr>
            <p:ph sz="quarter" idx="11"/>
          </p:nvPr>
        </p:nvSpPr>
        <p:spPr>
          <a:xfrm>
            <a:off x="183263" y="1394165"/>
            <a:ext cx="3566121" cy="3985706"/>
          </a:xfrm>
        </p:spPr>
        <p:txBody>
          <a:bodyPr/>
          <a:lstStyle/>
          <a:p>
            <a:pPr marL="0" indent="0">
              <a:buNone/>
            </a:pPr>
            <a:r>
              <a:rPr lang="en-US" sz="1800" i="1" dirty="0"/>
              <a:t>We create a Data Factory pipeline to orchestrate data movement and transformation (using U-SQL jobs).</a:t>
            </a:r>
          </a:p>
          <a:p>
            <a:r>
              <a:rPr lang="en-US" sz="1800" dirty="0"/>
              <a:t>Go to New, search for “Data Factory”, click Data Factory, Create</a:t>
            </a:r>
          </a:p>
          <a:p>
            <a:r>
              <a:rPr lang="en-US" sz="1800" dirty="0">
                <a:sym typeface="Wingdings" panose="05000000000000000000" pitchFamily="2" charset="2"/>
              </a:rPr>
              <a:t>Enter a name (</a:t>
            </a:r>
            <a:r>
              <a:rPr lang="en-US" sz="1800" dirty="0" err="1">
                <a:sym typeface="Wingdings" panose="05000000000000000000" pitchFamily="2" charset="2"/>
              </a:rPr>
              <a:t>cisbot</a:t>
            </a:r>
            <a:r>
              <a:rPr lang="en-US" sz="1800" dirty="0">
                <a:sym typeface="Wingdings" panose="05000000000000000000" pitchFamily="2" charset="2"/>
              </a:rPr>
              <a:t>[</a:t>
            </a:r>
            <a:r>
              <a:rPr lang="en-US" sz="1800" dirty="0" err="1">
                <a:sym typeface="Wingdings" panose="05000000000000000000" pitchFamily="2" charset="2"/>
              </a:rPr>
              <a:t>nn</a:t>
            </a:r>
            <a:r>
              <a:rPr lang="en-US" sz="1800" dirty="0">
                <a:sym typeface="Wingdings" panose="05000000000000000000" pitchFamily="2" charset="2"/>
              </a:rPr>
              <a:t>]</a:t>
            </a:r>
            <a:r>
              <a:rPr lang="en-US" sz="1800" dirty="0" err="1">
                <a:sym typeface="Wingdings" panose="05000000000000000000" pitchFamily="2" charset="2"/>
              </a:rPr>
              <a:t>adf</a:t>
            </a:r>
            <a:r>
              <a:rPr lang="en-US" sz="1800" dirty="0">
                <a:sym typeface="Wingdings" panose="05000000000000000000" pitchFamily="2" charset="2"/>
              </a:rPr>
              <a:t>)</a:t>
            </a:r>
          </a:p>
          <a:p>
            <a:r>
              <a:rPr lang="en-US" sz="1800" dirty="0">
                <a:sym typeface="Wingdings" panose="05000000000000000000" pitchFamily="2" charset="2"/>
              </a:rPr>
              <a:t>Select your resource group</a:t>
            </a:r>
          </a:p>
          <a:p>
            <a:r>
              <a:rPr lang="en-US" sz="1800" dirty="0"/>
              <a:t>Select a location</a:t>
            </a:r>
            <a:r>
              <a:rPr lang="en-GB" sz="1800" dirty="0"/>
              <a:t>. Note that the region does not need to match the region where your data is located.</a:t>
            </a:r>
            <a:endParaRPr lang="en-US" sz="1800" dirty="0">
              <a:sym typeface="Wingdings" panose="05000000000000000000" pitchFamily="2" charset="2"/>
            </a:endParaRPr>
          </a:p>
          <a:p>
            <a:r>
              <a:rPr lang="en-US" sz="1800" dirty="0">
                <a:sym typeface="Wingdings" panose="05000000000000000000" pitchFamily="2" charset="2"/>
              </a:rPr>
              <a:t>Click Create.</a:t>
            </a:r>
            <a:endParaRPr lang="en-GB" sz="1800" dirty="0"/>
          </a:p>
        </p:txBody>
      </p:sp>
    </p:spTree>
    <p:extLst>
      <p:ext uri="{BB962C8B-B14F-4D97-AF65-F5344CB8AC3E}">
        <p14:creationId xmlns:p14="http://schemas.microsoft.com/office/powerpoint/2010/main" val="1547444465"/>
      </p:ext>
    </p:extLst>
  </p:cSld>
  <p:clrMapOvr>
    <a:masterClrMapping/>
  </p:clrMapOvr>
  <p:transition>
    <p:fade/>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17065"/>
          </a:xfrm>
        </p:spPr>
        <p:txBody>
          <a:bodyPr/>
          <a:lstStyle/>
          <a:p>
            <a:r>
              <a:rPr lang="en-US" sz="2400" dirty="0"/>
              <a:t>Create Data Factory (2/7)</a:t>
            </a:r>
            <a:endParaRPr lang="en-GB" sz="2400" dirty="0"/>
          </a:p>
        </p:txBody>
      </p:sp>
      <p:sp>
        <p:nvSpPr>
          <p:cNvPr id="4" name="Content Placeholder 3"/>
          <p:cNvSpPr>
            <a:spLocks noGrp="1"/>
          </p:cNvSpPr>
          <p:nvPr>
            <p:ph sz="quarter" idx="11"/>
          </p:nvPr>
        </p:nvSpPr>
        <p:spPr>
          <a:xfrm>
            <a:off x="183263" y="1394165"/>
            <a:ext cx="3566121" cy="2185214"/>
          </a:xfrm>
        </p:spPr>
        <p:txBody>
          <a:bodyPr/>
          <a:lstStyle/>
          <a:p>
            <a:r>
              <a:rPr lang="en-US" sz="1800" dirty="0">
                <a:sym typeface="Wingdings" panose="05000000000000000000" pitchFamily="2" charset="2"/>
              </a:rPr>
              <a:t>In Visual Studio</a:t>
            </a:r>
          </a:p>
          <a:p>
            <a:r>
              <a:rPr lang="en-US" sz="1800" dirty="0">
                <a:sym typeface="Wingdings" panose="05000000000000000000" pitchFamily="2" charset="2"/>
              </a:rPr>
              <a:t>Go to File  New  Project</a:t>
            </a:r>
          </a:p>
          <a:p>
            <a:r>
              <a:rPr lang="en-US" sz="1800" dirty="0">
                <a:sym typeface="Wingdings" panose="05000000000000000000" pitchFamily="2" charset="2"/>
              </a:rPr>
              <a:t>Select Data Factory  Empty Data Factory Project</a:t>
            </a:r>
          </a:p>
          <a:p>
            <a:r>
              <a:rPr lang="en-US" sz="1800" dirty="0">
                <a:sym typeface="Wingdings" panose="05000000000000000000" pitchFamily="2" charset="2"/>
              </a:rPr>
              <a:t>Select a name and location for your solution files</a:t>
            </a:r>
          </a:p>
          <a:p>
            <a:r>
              <a:rPr lang="en-US" sz="1800" dirty="0">
                <a:sym typeface="Wingdings" panose="05000000000000000000" pitchFamily="2" charset="2"/>
              </a:rPr>
              <a:t>Click OK</a:t>
            </a:r>
            <a:endParaRPr lang="en-GB" sz="1800" dirty="0"/>
          </a:p>
        </p:txBody>
      </p:sp>
      <p:pic>
        <p:nvPicPr>
          <p:cNvPr id="11" name="Picture 10"/>
          <p:cNvPicPr>
            <a:picLocks noChangeAspect="1"/>
          </p:cNvPicPr>
          <p:nvPr/>
        </p:nvPicPr>
        <p:blipFill>
          <a:blip r:embed="rId2"/>
          <a:stretch>
            <a:fillRect/>
          </a:stretch>
        </p:blipFill>
        <p:spPr>
          <a:xfrm>
            <a:off x="4298018" y="936970"/>
            <a:ext cx="7534275" cy="5238750"/>
          </a:xfrm>
          <a:prstGeom prst="rect">
            <a:avLst/>
          </a:prstGeom>
        </p:spPr>
      </p:pic>
    </p:spTree>
    <p:extLst>
      <p:ext uri="{BB962C8B-B14F-4D97-AF65-F5344CB8AC3E}">
        <p14:creationId xmlns:p14="http://schemas.microsoft.com/office/powerpoint/2010/main" val="4248372413"/>
      </p:ext>
    </p:extLst>
  </p:cSld>
  <p:clrMapOvr>
    <a:masterClrMapping/>
  </p:clrMapOvr>
  <p:transition>
    <p:fade/>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17065"/>
          </a:xfrm>
        </p:spPr>
        <p:txBody>
          <a:bodyPr/>
          <a:lstStyle/>
          <a:p>
            <a:r>
              <a:rPr lang="en-US" sz="2400" dirty="0"/>
              <a:t>Create Data Factory (3/7)</a:t>
            </a:r>
            <a:endParaRPr lang="en-GB" sz="2400" dirty="0"/>
          </a:p>
        </p:txBody>
      </p:sp>
      <p:sp>
        <p:nvSpPr>
          <p:cNvPr id="4" name="Content Placeholder 3"/>
          <p:cNvSpPr>
            <a:spLocks noGrp="1"/>
          </p:cNvSpPr>
          <p:nvPr>
            <p:ph sz="quarter" idx="11"/>
          </p:nvPr>
        </p:nvSpPr>
        <p:spPr>
          <a:xfrm>
            <a:off x="183263" y="1394165"/>
            <a:ext cx="3566121" cy="1735860"/>
          </a:xfrm>
        </p:spPr>
        <p:txBody>
          <a:bodyPr/>
          <a:lstStyle/>
          <a:p>
            <a:r>
              <a:rPr lang="en-US" sz="1800" dirty="0"/>
              <a:t>In the Solution Explorer view, right-click on your project, then Add </a:t>
            </a:r>
            <a:r>
              <a:rPr lang="en-US" sz="1800" dirty="0">
                <a:sym typeface="Wingdings" panose="05000000000000000000" pitchFamily="2" charset="2"/>
              </a:rPr>
              <a:t> Existing Item…</a:t>
            </a:r>
          </a:p>
          <a:p>
            <a:r>
              <a:rPr lang="en-US" sz="1800" dirty="0">
                <a:sym typeface="Wingdings" panose="05000000000000000000" pitchFamily="2" charset="2"/>
              </a:rPr>
              <a:t>Add all files from the Resources\</a:t>
            </a:r>
            <a:r>
              <a:rPr lang="en-US" sz="1800" dirty="0" err="1">
                <a:sym typeface="Wingdings" panose="05000000000000000000" pitchFamily="2" charset="2"/>
              </a:rPr>
              <a:t>ProcessBotTextDataFactory</a:t>
            </a:r>
            <a:r>
              <a:rPr lang="en-US" sz="1800" dirty="0">
                <a:sym typeface="Wingdings" panose="05000000000000000000" pitchFamily="2" charset="2"/>
              </a:rPr>
              <a:t>\Pipelines directory</a:t>
            </a:r>
          </a:p>
        </p:txBody>
      </p:sp>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r="-15"/>
          <a:stretch/>
        </p:blipFill>
        <p:spPr>
          <a:xfrm>
            <a:off x="5450077" y="205458"/>
            <a:ext cx="6583994" cy="3017487"/>
          </a:xfrm>
          <a:prstGeom prst="rect">
            <a:avLst/>
          </a:prstGeom>
        </p:spPr>
      </p:pic>
      <p:pic>
        <p:nvPicPr>
          <p:cNvPr id="9" name="Picture 8"/>
          <p:cNvPicPr>
            <a:picLocks noChangeAspect="1"/>
          </p:cNvPicPr>
          <p:nvPr/>
        </p:nvPicPr>
        <p:blipFill>
          <a:blip r:embed="rId3"/>
          <a:stretch>
            <a:fillRect/>
          </a:stretch>
        </p:blipFill>
        <p:spPr>
          <a:xfrm>
            <a:off x="5605559" y="3441166"/>
            <a:ext cx="6273029" cy="3546706"/>
          </a:xfrm>
          <a:prstGeom prst="rect">
            <a:avLst/>
          </a:prstGeom>
        </p:spPr>
      </p:pic>
    </p:spTree>
    <p:extLst>
      <p:ext uri="{BB962C8B-B14F-4D97-AF65-F5344CB8AC3E}">
        <p14:creationId xmlns:p14="http://schemas.microsoft.com/office/powerpoint/2010/main" val="1923982459"/>
      </p:ext>
    </p:extLst>
  </p:cSld>
  <p:clrMapOvr>
    <a:masterClrMapping/>
  </p:clrMapOvr>
  <p:transition>
    <p:fade/>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17065"/>
          </a:xfrm>
        </p:spPr>
        <p:txBody>
          <a:bodyPr/>
          <a:lstStyle/>
          <a:p>
            <a:r>
              <a:rPr lang="en-US" sz="2400" dirty="0"/>
              <a:t>Create Data Factory (4/7)</a:t>
            </a:r>
            <a:endParaRPr lang="en-GB" sz="2400" dirty="0"/>
          </a:p>
        </p:txBody>
      </p:sp>
      <p:sp>
        <p:nvSpPr>
          <p:cNvPr id="4" name="Content Placeholder 3"/>
          <p:cNvSpPr>
            <a:spLocks noGrp="1"/>
          </p:cNvSpPr>
          <p:nvPr>
            <p:ph sz="quarter" idx="11"/>
          </p:nvPr>
        </p:nvSpPr>
        <p:spPr>
          <a:xfrm>
            <a:off x="183263" y="1394165"/>
            <a:ext cx="3566121" cy="3099310"/>
          </a:xfrm>
        </p:spPr>
        <p:txBody>
          <a:bodyPr/>
          <a:lstStyle/>
          <a:p>
            <a:r>
              <a:rPr lang="en-US" sz="1800" dirty="0"/>
              <a:t>In the Solution Explorer view, right-click on your project, then Add </a:t>
            </a:r>
            <a:r>
              <a:rPr lang="en-US" sz="1800" dirty="0">
                <a:sym typeface="Wingdings" panose="05000000000000000000" pitchFamily="2" charset="2"/>
              </a:rPr>
              <a:t> New Item…</a:t>
            </a:r>
          </a:p>
          <a:p>
            <a:r>
              <a:rPr lang="en-US" sz="1800" dirty="0"/>
              <a:t>Perform this operation 4 times to create the resources as specified in the table below. Make sure you name the resources exactly as indicated.</a:t>
            </a:r>
          </a:p>
          <a:p>
            <a:r>
              <a:rPr lang="en-US" sz="1800" dirty="0"/>
              <a:t>Configure passwords / account keys as guided.</a:t>
            </a:r>
            <a:endParaRPr lang="en-GB" sz="1800" dirty="0"/>
          </a:p>
        </p:txBody>
      </p:sp>
      <p:pic>
        <p:nvPicPr>
          <p:cNvPr id="5" name="Picture 4"/>
          <p:cNvPicPr>
            <a:picLocks noChangeAspect="1"/>
          </p:cNvPicPr>
          <p:nvPr/>
        </p:nvPicPr>
        <p:blipFill>
          <a:blip r:embed="rId2"/>
          <a:stretch>
            <a:fillRect/>
          </a:stretch>
        </p:blipFill>
        <p:spPr>
          <a:xfrm>
            <a:off x="5303847" y="264966"/>
            <a:ext cx="6557084" cy="4542183"/>
          </a:xfrm>
          <a:prstGeom prst="rect">
            <a:avLst/>
          </a:prstGeom>
        </p:spPr>
      </p:pic>
      <p:graphicFrame>
        <p:nvGraphicFramePr>
          <p:cNvPr id="6" name="Table 5"/>
          <p:cNvGraphicFramePr>
            <a:graphicFrameLocks noGrp="1"/>
          </p:cNvGraphicFramePr>
          <p:nvPr>
            <p:extLst>
              <p:ext uri="{D42A27DB-BD31-4B8C-83A1-F6EECF244321}">
                <p14:modId xmlns:p14="http://schemas.microsoft.com/office/powerpoint/2010/main" val="3119866564"/>
              </p:ext>
            </p:extLst>
          </p:nvPr>
        </p:nvGraphicFramePr>
        <p:xfrm>
          <a:off x="1006214" y="5025928"/>
          <a:ext cx="10241168" cy="1854200"/>
        </p:xfrm>
        <a:graphic>
          <a:graphicData uri="http://schemas.openxmlformats.org/drawingml/2006/table">
            <a:tbl>
              <a:tblPr firstRow="1" bandRow="1">
                <a:tableStyleId>{5C22544A-7EE6-4342-B048-85BDC9FD1C3A}</a:tableStyleId>
              </a:tblPr>
              <a:tblGrid>
                <a:gridCol w="5120584">
                  <a:extLst>
                    <a:ext uri="{9D8B030D-6E8A-4147-A177-3AD203B41FA5}">
                      <a16:colId xmlns:a16="http://schemas.microsoft.com/office/drawing/2014/main" val="3385703469"/>
                    </a:ext>
                  </a:extLst>
                </a:gridCol>
                <a:gridCol w="5120584">
                  <a:extLst>
                    <a:ext uri="{9D8B030D-6E8A-4147-A177-3AD203B41FA5}">
                      <a16:colId xmlns:a16="http://schemas.microsoft.com/office/drawing/2014/main" val="765031514"/>
                    </a:ext>
                  </a:extLst>
                </a:gridCol>
              </a:tblGrid>
              <a:tr h="370840">
                <a:tc>
                  <a:txBody>
                    <a:bodyPr/>
                    <a:lstStyle/>
                    <a:p>
                      <a:r>
                        <a:rPr lang="en-US" dirty="0"/>
                        <a:t>Type</a:t>
                      </a:r>
                      <a:endParaRPr lang="en-GB" dirty="0"/>
                    </a:p>
                  </a:txBody>
                  <a:tcPr/>
                </a:tc>
                <a:tc>
                  <a:txBody>
                    <a:bodyPr/>
                    <a:lstStyle/>
                    <a:p>
                      <a:r>
                        <a:rPr lang="en-US" dirty="0"/>
                        <a:t>Name</a:t>
                      </a:r>
                      <a:endParaRPr lang="en-GB" dirty="0"/>
                    </a:p>
                  </a:txBody>
                  <a:tcPr/>
                </a:tc>
                <a:extLst>
                  <a:ext uri="{0D108BD9-81ED-4DB2-BD59-A6C34878D82A}">
                    <a16:rowId xmlns:a16="http://schemas.microsoft.com/office/drawing/2014/main" val="4136065006"/>
                  </a:ext>
                </a:extLst>
              </a:tr>
              <a:tr h="370840">
                <a:tc>
                  <a:txBody>
                    <a:bodyPr/>
                    <a:lstStyle/>
                    <a:p>
                      <a:r>
                        <a:rPr lang="en-US" dirty="0"/>
                        <a:t>Azure Data Lake Analytics Linked Service</a:t>
                      </a:r>
                      <a:endParaRPr lang="en-GB" dirty="0"/>
                    </a:p>
                  </a:txBody>
                  <a:tcPr/>
                </a:tc>
                <a:tc>
                  <a:txBody>
                    <a:bodyPr/>
                    <a:lstStyle/>
                    <a:p>
                      <a:r>
                        <a:rPr lang="en-GB" noProof="1">
                          <a:latin typeface="Lucida Console" panose="020B0609040504020204" pitchFamily="49" charset="0"/>
                        </a:rPr>
                        <a:t>DataLakeAnalyticsLinkedService</a:t>
                      </a:r>
                    </a:p>
                  </a:txBody>
                  <a:tcPr/>
                </a:tc>
                <a:extLst>
                  <a:ext uri="{0D108BD9-81ED-4DB2-BD59-A6C34878D82A}">
                    <a16:rowId xmlns:a16="http://schemas.microsoft.com/office/drawing/2014/main" val="2039149493"/>
                  </a:ext>
                </a:extLst>
              </a:tr>
              <a:tr h="370840">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dirty="0"/>
                        <a:t>Azure Data Lake Store Linked Service</a:t>
                      </a:r>
                      <a:endParaRPr lang="en-GB" dirty="0"/>
                    </a:p>
                  </a:txBody>
                  <a:tcPr/>
                </a:tc>
                <a:tc>
                  <a:txBody>
                    <a:bodyPr/>
                    <a:lstStyle/>
                    <a:p>
                      <a:r>
                        <a:rPr lang="en-GB" noProof="1">
                          <a:latin typeface="Lucida Console" panose="020B0609040504020204" pitchFamily="49" charset="0"/>
                        </a:rPr>
                        <a:t>DataLakeStoreLinkedService</a:t>
                      </a:r>
                    </a:p>
                  </a:txBody>
                  <a:tcPr/>
                </a:tc>
                <a:extLst>
                  <a:ext uri="{0D108BD9-81ED-4DB2-BD59-A6C34878D82A}">
                    <a16:rowId xmlns:a16="http://schemas.microsoft.com/office/drawing/2014/main" val="857053342"/>
                  </a:ext>
                </a:extLst>
              </a:tr>
              <a:tr h="370840">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dirty="0"/>
                        <a:t>Azure SQL Data Warehouse Linked Service</a:t>
                      </a:r>
                      <a:endParaRPr lang="en-GB" dirty="0"/>
                    </a:p>
                  </a:txBody>
                  <a:tcPr/>
                </a:tc>
                <a:tc>
                  <a:txBody>
                    <a:bodyPr/>
                    <a:lstStyle/>
                    <a:p>
                      <a:r>
                        <a:rPr lang="en-GB" noProof="1">
                          <a:latin typeface="Lucida Console" panose="020B0609040504020204" pitchFamily="49" charset="0"/>
                        </a:rPr>
                        <a:t>SqlDwLinkedService</a:t>
                      </a:r>
                    </a:p>
                  </a:txBody>
                  <a:tcPr/>
                </a:tc>
                <a:extLst>
                  <a:ext uri="{0D108BD9-81ED-4DB2-BD59-A6C34878D82A}">
                    <a16:rowId xmlns:a16="http://schemas.microsoft.com/office/drawing/2014/main" val="1276828552"/>
                  </a:ext>
                </a:extLst>
              </a:tr>
              <a:tr h="370840">
                <a:tc>
                  <a:txBody>
                    <a:bodyPr/>
                    <a:lstStyle/>
                    <a:p>
                      <a:r>
                        <a:rPr lang="en-US" dirty="0"/>
                        <a:t>Azure Storage Linked Service</a:t>
                      </a:r>
                      <a:endParaRPr lang="en-GB" dirty="0"/>
                    </a:p>
                  </a:txBody>
                  <a:tcPr/>
                </a:tc>
                <a:tc>
                  <a:txBody>
                    <a:bodyPr/>
                    <a:lstStyle/>
                    <a:p>
                      <a:r>
                        <a:rPr lang="en-GB" noProof="1">
                          <a:latin typeface="Lucida Console" panose="020B0609040504020204" pitchFamily="49" charset="0"/>
                        </a:rPr>
                        <a:t>BlobLinkedService</a:t>
                      </a:r>
                    </a:p>
                  </a:txBody>
                  <a:tcPr/>
                </a:tc>
                <a:extLst>
                  <a:ext uri="{0D108BD9-81ED-4DB2-BD59-A6C34878D82A}">
                    <a16:rowId xmlns:a16="http://schemas.microsoft.com/office/drawing/2014/main" val="3707519527"/>
                  </a:ext>
                </a:extLst>
              </a:tr>
            </a:tbl>
          </a:graphicData>
        </a:graphic>
      </p:graphicFrame>
    </p:spTree>
    <p:extLst>
      <p:ext uri="{BB962C8B-B14F-4D97-AF65-F5344CB8AC3E}">
        <p14:creationId xmlns:p14="http://schemas.microsoft.com/office/powerpoint/2010/main" val="565751285"/>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Background</a:t>
            </a:r>
            <a:endParaRPr lang="en-US" dirty="0"/>
          </a:p>
        </p:txBody>
      </p:sp>
      <p:sp>
        <p:nvSpPr>
          <p:cNvPr id="5" name="Text Placeholder 4"/>
          <p:cNvSpPr>
            <a:spLocks noGrp="1"/>
          </p:cNvSpPr>
          <p:nvPr>
            <p:ph type="body" sz="quarter" idx="10"/>
          </p:nvPr>
        </p:nvSpPr>
        <p:spPr>
          <a:xfrm>
            <a:off x="274638" y="1212850"/>
            <a:ext cx="11887200" cy="4321183"/>
          </a:xfrm>
        </p:spPr>
        <p:txBody>
          <a:bodyPr/>
          <a:lstStyle/>
          <a:p>
            <a:r>
              <a:rPr lang="en-US" sz="2400" dirty="0"/>
              <a:t>Mark periodically checks web analytics data. He just saw that a week ago, there was a sudden spike for web searches for «Fabrikam airbags» following an incident where a popular singer was killed by a faulty airbag in a car from another manufacturer. Mark thinks that if he had known this at the time, he would have actively promoted the quality and safety record of the Fabrikam airbags.</a:t>
            </a:r>
          </a:p>
          <a:p>
            <a:r>
              <a:rPr lang="en-US" sz="2400" dirty="0"/>
              <a:t>Mark expects that the bot channel will allow Fabrikam to capture such trends in real-time. However, he is concerned that it might be complex to find topics in unstructured textual data.</a:t>
            </a:r>
          </a:p>
          <a:p>
            <a:r>
              <a:rPr lang="en-US" sz="2400" dirty="0"/>
              <a:t>Mark would like to have a dashboard on his mobile phone showing trending topics over the past few days, as well as general sentiment expressed in messages in the bot channel. Sentiment should be in near-real-time and alerts should be generated if a threshold is crossed. This will allow him to react quickly in case of a major event.</a:t>
            </a:r>
          </a:p>
        </p:txBody>
      </p:sp>
    </p:spTree>
    <p:extLst>
      <p:ext uri="{BB962C8B-B14F-4D97-AF65-F5344CB8AC3E}">
        <p14:creationId xmlns:p14="http://schemas.microsoft.com/office/powerpoint/2010/main" val="271042973"/>
      </p:ext>
    </p:extLst>
  </p:cSld>
  <p:clrMapOvr>
    <a:masterClrMapping/>
  </p:clrMapOvr>
  <p:transition>
    <p:fade/>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17065"/>
          </a:xfrm>
        </p:spPr>
        <p:txBody>
          <a:bodyPr/>
          <a:lstStyle/>
          <a:p>
            <a:r>
              <a:rPr lang="en-US" sz="2400" dirty="0"/>
              <a:t>Create Data Factory (5/7)</a:t>
            </a:r>
            <a:endParaRPr lang="en-GB" sz="2400" dirty="0"/>
          </a:p>
        </p:txBody>
      </p:sp>
      <p:sp>
        <p:nvSpPr>
          <p:cNvPr id="4" name="Content Placeholder 3"/>
          <p:cNvSpPr>
            <a:spLocks noGrp="1"/>
          </p:cNvSpPr>
          <p:nvPr>
            <p:ph sz="quarter" idx="11"/>
          </p:nvPr>
        </p:nvSpPr>
        <p:spPr>
          <a:xfrm>
            <a:off x="183263" y="1394165"/>
            <a:ext cx="3566121" cy="4034951"/>
          </a:xfrm>
        </p:spPr>
        <p:txBody>
          <a:bodyPr/>
          <a:lstStyle/>
          <a:p>
            <a:r>
              <a:rPr lang="en-US" sz="1800" dirty="0"/>
              <a:t>From the Solution Explorer view, open the file </a:t>
            </a:r>
            <a:r>
              <a:rPr lang="en-US" sz="1800" dirty="0" err="1"/>
              <a:t>ProcessBotTextPipeline.json</a:t>
            </a:r>
            <a:endParaRPr lang="en-US" sz="1800" dirty="0"/>
          </a:p>
          <a:p>
            <a:r>
              <a:rPr lang="en-US" sz="1800" dirty="0"/>
              <a:t>Change the placeholder $</a:t>
            </a:r>
            <a:r>
              <a:rPr lang="en-US" sz="1800" dirty="0" err="1"/>
              <a:t>startDate</a:t>
            </a:r>
            <a:r>
              <a:rPr lang="en-US" sz="1800" dirty="0"/>
              <a:t> in the file with today’s date in ISO 8601 format, e.g.</a:t>
            </a:r>
            <a:br>
              <a:rPr lang="en-US" sz="1800" dirty="0"/>
            </a:br>
            <a:r>
              <a:rPr lang="en-US" sz="1800" dirty="0">
                <a:latin typeface="Lucida Console" panose="020B0609040504020204" pitchFamily="49" charset="0"/>
              </a:rPr>
              <a:t>2017-01-20</a:t>
            </a:r>
            <a:br>
              <a:rPr lang="en-US" sz="1800" dirty="0">
                <a:latin typeface="Lucida Console" panose="020B0609040504020204" pitchFamily="49" charset="0"/>
              </a:rPr>
            </a:br>
            <a:r>
              <a:rPr lang="en-US" sz="1800" dirty="0"/>
              <a:t>This will allow the pipeline to run immediately over the data collected yesterday. (If you enter today’s date, the pipeline will only run the next night at midnight).</a:t>
            </a:r>
          </a:p>
          <a:p>
            <a:r>
              <a:rPr lang="en-US" sz="1800" dirty="0"/>
              <a:t>Save the file.</a:t>
            </a:r>
            <a:endParaRPr lang="en-GB" sz="1800" dirty="0"/>
          </a:p>
        </p:txBody>
      </p:sp>
      <p:pic>
        <p:nvPicPr>
          <p:cNvPr id="6" name="Picture 5"/>
          <p:cNvPicPr>
            <a:picLocks noChangeAspect="1"/>
          </p:cNvPicPr>
          <p:nvPr/>
        </p:nvPicPr>
        <p:blipFill>
          <a:blip r:embed="rId2"/>
          <a:stretch>
            <a:fillRect/>
          </a:stretch>
        </p:blipFill>
        <p:spPr>
          <a:xfrm>
            <a:off x="6538256" y="5417481"/>
            <a:ext cx="3200400" cy="1209675"/>
          </a:xfrm>
          <a:prstGeom prst="rect">
            <a:avLst/>
          </a:prstGeom>
        </p:spPr>
      </p:pic>
      <p:pic>
        <p:nvPicPr>
          <p:cNvPr id="3" name="Picture 2"/>
          <p:cNvPicPr>
            <a:picLocks noChangeAspect="1"/>
          </p:cNvPicPr>
          <p:nvPr/>
        </p:nvPicPr>
        <p:blipFill>
          <a:blip r:embed="rId3"/>
          <a:stretch>
            <a:fillRect/>
          </a:stretch>
        </p:blipFill>
        <p:spPr>
          <a:xfrm>
            <a:off x="6035359" y="114019"/>
            <a:ext cx="4206194" cy="4983731"/>
          </a:xfrm>
          <a:prstGeom prst="rect">
            <a:avLst/>
          </a:prstGeom>
        </p:spPr>
      </p:pic>
    </p:spTree>
    <p:extLst>
      <p:ext uri="{BB962C8B-B14F-4D97-AF65-F5344CB8AC3E}">
        <p14:creationId xmlns:p14="http://schemas.microsoft.com/office/powerpoint/2010/main" val="2322677245"/>
      </p:ext>
    </p:extLst>
  </p:cSld>
  <p:clrMapOvr>
    <a:masterClrMapping/>
  </p:clrMapOvr>
  <p:transition>
    <p:fade/>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17065"/>
          </a:xfrm>
        </p:spPr>
        <p:txBody>
          <a:bodyPr/>
          <a:lstStyle/>
          <a:p>
            <a:r>
              <a:rPr lang="en-US" sz="2400" dirty="0"/>
              <a:t>Create Data Factory (6/7)</a:t>
            </a:r>
            <a:endParaRPr lang="en-GB" sz="2400" dirty="0"/>
          </a:p>
        </p:txBody>
      </p:sp>
      <p:sp>
        <p:nvSpPr>
          <p:cNvPr id="4" name="Content Placeholder 3"/>
          <p:cNvSpPr>
            <a:spLocks noGrp="1"/>
          </p:cNvSpPr>
          <p:nvPr>
            <p:ph sz="quarter" idx="11"/>
          </p:nvPr>
        </p:nvSpPr>
        <p:spPr>
          <a:xfrm>
            <a:off x="183263" y="1394165"/>
            <a:ext cx="3566121" cy="4228850"/>
          </a:xfrm>
        </p:spPr>
        <p:txBody>
          <a:bodyPr/>
          <a:lstStyle/>
          <a:p>
            <a:r>
              <a:rPr lang="en-GB" sz="1800" i="1" dirty="0"/>
              <a:t>Note that the scheduler is set to start activities at the </a:t>
            </a:r>
            <a:r>
              <a:rPr lang="en-GB" sz="1800" i="1" dirty="0" err="1"/>
              <a:t>StartOfInterval</a:t>
            </a:r>
            <a:r>
              <a:rPr lang="en-GB" sz="1800" i="1" dirty="0"/>
              <a:t>. That means the Data Factory will process the data for a given day at the beginning of the day. This is for the purpose of this workshop, so that the slice for today starts immediately.</a:t>
            </a:r>
          </a:p>
          <a:p>
            <a:r>
              <a:rPr lang="en-US" sz="1800" i="1" dirty="0"/>
              <a:t>If you want the pipeline to process daily data in the future, change style to </a:t>
            </a:r>
            <a:r>
              <a:rPr lang="en-US" sz="1800" i="1" dirty="0" err="1"/>
              <a:t>EndOfInterval</a:t>
            </a:r>
            <a:r>
              <a:rPr lang="en-US" sz="1800" i="1" dirty="0"/>
              <a:t> in the Pipeline and all Dataset definitions, and publish the pipeline again.</a:t>
            </a:r>
            <a:endParaRPr lang="en-GB" sz="1800" i="1" dirty="0"/>
          </a:p>
        </p:txBody>
      </p:sp>
      <p:pic>
        <p:nvPicPr>
          <p:cNvPr id="3" name="Picture 2"/>
          <p:cNvPicPr>
            <a:picLocks noChangeAspect="1"/>
          </p:cNvPicPr>
          <p:nvPr/>
        </p:nvPicPr>
        <p:blipFill>
          <a:blip r:embed="rId2"/>
          <a:stretch>
            <a:fillRect/>
          </a:stretch>
        </p:blipFill>
        <p:spPr>
          <a:xfrm>
            <a:off x="6035359" y="114019"/>
            <a:ext cx="4206194" cy="4983731"/>
          </a:xfrm>
          <a:prstGeom prst="rect">
            <a:avLst/>
          </a:prstGeom>
        </p:spPr>
      </p:pic>
    </p:spTree>
    <p:extLst>
      <p:ext uri="{BB962C8B-B14F-4D97-AF65-F5344CB8AC3E}">
        <p14:creationId xmlns:p14="http://schemas.microsoft.com/office/powerpoint/2010/main" val="3187804514"/>
      </p:ext>
    </p:extLst>
  </p:cSld>
  <p:clrMapOvr>
    <a:masterClrMapping/>
  </p:clrMapOvr>
  <p:transition>
    <p:fade/>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17065"/>
          </a:xfrm>
        </p:spPr>
        <p:txBody>
          <a:bodyPr/>
          <a:lstStyle/>
          <a:p>
            <a:r>
              <a:rPr lang="en-US" sz="2400" dirty="0"/>
              <a:t>Create Data Factory (7/7)</a:t>
            </a:r>
            <a:endParaRPr lang="en-GB" sz="2400" dirty="0"/>
          </a:p>
        </p:txBody>
      </p:sp>
      <p:sp>
        <p:nvSpPr>
          <p:cNvPr id="4" name="Content Placeholder 3"/>
          <p:cNvSpPr>
            <a:spLocks noGrp="1"/>
          </p:cNvSpPr>
          <p:nvPr>
            <p:ph sz="quarter" idx="11"/>
          </p:nvPr>
        </p:nvSpPr>
        <p:spPr>
          <a:xfrm>
            <a:off x="183263" y="1394165"/>
            <a:ext cx="3566121" cy="3985706"/>
          </a:xfrm>
        </p:spPr>
        <p:txBody>
          <a:bodyPr/>
          <a:lstStyle/>
          <a:p>
            <a:r>
              <a:rPr lang="en-US" sz="1800" dirty="0"/>
              <a:t>In the Solution Explorer view, right-click on your project, then Publish…</a:t>
            </a:r>
          </a:p>
          <a:p>
            <a:r>
              <a:rPr lang="en-US" sz="1800" dirty="0"/>
              <a:t>Select Create New Data Factory</a:t>
            </a:r>
          </a:p>
          <a:p>
            <a:r>
              <a:rPr lang="en-US" sz="1800" dirty="0"/>
              <a:t>Enter a name</a:t>
            </a:r>
          </a:p>
          <a:p>
            <a:r>
              <a:rPr lang="en-US" sz="1800" dirty="0"/>
              <a:t>Select your resource group</a:t>
            </a:r>
            <a:r>
              <a:rPr lang="en-GB" sz="1800" dirty="0"/>
              <a:t> and a region. Note that the region does not need to match the region where your data is located.</a:t>
            </a:r>
          </a:p>
          <a:p>
            <a:r>
              <a:rPr lang="en-US" sz="1800" dirty="0"/>
              <a:t>C</a:t>
            </a:r>
            <a:r>
              <a:rPr lang="en-GB" sz="1800" dirty="0"/>
              <a:t>lick Next multiple times until the wizard completes, then Finish.</a:t>
            </a:r>
            <a:endParaRPr lang="en-US" sz="1800" dirty="0"/>
          </a:p>
        </p:txBody>
      </p:sp>
      <p:pic>
        <p:nvPicPr>
          <p:cNvPr id="5" name="Picture 4"/>
          <p:cNvPicPr>
            <a:picLocks noChangeAspect="1"/>
          </p:cNvPicPr>
          <p:nvPr/>
        </p:nvPicPr>
        <p:blipFill>
          <a:blip r:embed="rId2"/>
          <a:stretch>
            <a:fillRect/>
          </a:stretch>
        </p:blipFill>
        <p:spPr>
          <a:xfrm>
            <a:off x="4480896" y="388336"/>
            <a:ext cx="7475237" cy="3879553"/>
          </a:xfrm>
          <a:prstGeom prst="rect">
            <a:avLst/>
          </a:prstGeom>
        </p:spPr>
      </p:pic>
    </p:spTree>
    <p:extLst>
      <p:ext uri="{BB962C8B-B14F-4D97-AF65-F5344CB8AC3E}">
        <p14:creationId xmlns:p14="http://schemas.microsoft.com/office/powerpoint/2010/main" val="1786948723"/>
      </p:ext>
    </p:extLst>
  </p:cSld>
  <p:clrMapOvr>
    <a:masterClrMapping/>
  </p:clrMapOvr>
  <p:transition>
    <p:fade/>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960263"/>
          </a:xfrm>
        </p:spPr>
        <p:txBody>
          <a:bodyPr/>
          <a:lstStyle/>
          <a:p>
            <a:r>
              <a:rPr lang="en-US" dirty="0"/>
              <a:t>Monitor Data Factory (1/2)</a:t>
            </a:r>
            <a:endParaRPr lang="en-GB" dirty="0"/>
          </a:p>
        </p:txBody>
      </p:sp>
      <p:sp>
        <p:nvSpPr>
          <p:cNvPr id="4" name="Content Placeholder 3"/>
          <p:cNvSpPr>
            <a:spLocks noGrp="1"/>
          </p:cNvSpPr>
          <p:nvPr>
            <p:ph sz="quarter" idx="11"/>
          </p:nvPr>
        </p:nvSpPr>
        <p:spPr>
          <a:xfrm>
            <a:off x="183263" y="1394165"/>
            <a:ext cx="3566121" cy="1354217"/>
          </a:xfrm>
        </p:spPr>
        <p:txBody>
          <a:bodyPr/>
          <a:lstStyle/>
          <a:p>
            <a:r>
              <a:rPr lang="en-US" dirty="0"/>
              <a:t>Go to your newly created Data Factory</a:t>
            </a:r>
          </a:p>
          <a:p>
            <a:r>
              <a:rPr lang="en-US" dirty="0"/>
              <a:t>Click Monitor and Manage</a:t>
            </a:r>
            <a:endParaRPr lang="en-GB" dirty="0"/>
          </a:p>
        </p:txBody>
      </p:sp>
      <p:pic>
        <p:nvPicPr>
          <p:cNvPr id="5" name="Picture Placeholder 4"/>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t="511" b="511"/>
          <a:stretch/>
        </p:blipFill>
        <p:spPr>
          <a:prstGeom prst="rect">
            <a:avLst/>
          </a:prstGeom>
        </p:spPr>
      </p:pic>
    </p:spTree>
    <p:extLst>
      <p:ext uri="{BB962C8B-B14F-4D97-AF65-F5344CB8AC3E}">
        <p14:creationId xmlns:p14="http://schemas.microsoft.com/office/powerpoint/2010/main" val="3624920792"/>
      </p:ext>
    </p:extLst>
  </p:cSld>
  <p:clrMapOvr>
    <a:masterClrMapping/>
  </p:clrMapOvr>
  <p:transition>
    <p:fade/>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960263"/>
          </a:xfrm>
        </p:spPr>
        <p:txBody>
          <a:bodyPr/>
          <a:lstStyle/>
          <a:p>
            <a:r>
              <a:rPr lang="en-US" dirty="0"/>
              <a:t>Monitor Data Factory (2/2)</a:t>
            </a:r>
            <a:endParaRPr lang="en-GB" dirty="0"/>
          </a:p>
        </p:txBody>
      </p:sp>
      <p:sp>
        <p:nvSpPr>
          <p:cNvPr id="4" name="Content Placeholder 3"/>
          <p:cNvSpPr>
            <a:spLocks noGrp="1"/>
          </p:cNvSpPr>
          <p:nvPr>
            <p:ph sz="quarter" idx="11"/>
          </p:nvPr>
        </p:nvSpPr>
        <p:spPr>
          <a:xfrm>
            <a:off x="183263" y="1394165"/>
            <a:ext cx="3566121" cy="2711512"/>
          </a:xfrm>
        </p:spPr>
        <p:txBody>
          <a:bodyPr/>
          <a:lstStyle/>
          <a:p>
            <a:r>
              <a:rPr lang="en-US" dirty="0"/>
              <a:t>Check the ACTIVITY WINDOWS for the two activities in the pipeline</a:t>
            </a:r>
          </a:p>
          <a:p>
            <a:pPr lvl="1"/>
            <a:r>
              <a:rPr lang="en-US" dirty="0"/>
              <a:t>It may take a few minutes for the activities to light up</a:t>
            </a:r>
          </a:p>
          <a:p>
            <a:r>
              <a:rPr lang="en-US" dirty="0"/>
              <a:t>Check that the activities have executed successfully</a:t>
            </a:r>
            <a:endParaRPr lang="en-GB" dirty="0"/>
          </a:p>
        </p:txBody>
      </p:sp>
      <p:pic>
        <p:nvPicPr>
          <p:cNvPr id="5" name="Picture 4"/>
          <p:cNvPicPr>
            <a:picLocks noChangeAspect="1"/>
          </p:cNvPicPr>
          <p:nvPr/>
        </p:nvPicPr>
        <p:blipFill rotWithShape="1">
          <a:blip r:embed="rId2"/>
          <a:srcRect r="32317"/>
          <a:stretch/>
        </p:blipFill>
        <p:spPr>
          <a:xfrm>
            <a:off x="4389457" y="1257160"/>
            <a:ext cx="7692158" cy="4630877"/>
          </a:xfrm>
          <a:prstGeom prst="rect">
            <a:avLst/>
          </a:prstGeom>
        </p:spPr>
      </p:pic>
    </p:spTree>
    <p:extLst>
      <p:ext uri="{BB962C8B-B14F-4D97-AF65-F5344CB8AC3E}">
        <p14:creationId xmlns:p14="http://schemas.microsoft.com/office/powerpoint/2010/main" val="2427199851"/>
      </p:ext>
    </p:extLst>
  </p:cSld>
  <p:clrMapOvr>
    <a:masterClrMapping/>
  </p:clrMapOvr>
  <p:transition>
    <p:fade/>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960263"/>
          </a:xfrm>
        </p:spPr>
        <p:txBody>
          <a:bodyPr/>
          <a:lstStyle/>
          <a:p>
            <a:r>
              <a:rPr lang="en-US" dirty="0"/>
              <a:t>Create historical report (1/5)</a:t>
            </a:r>
            <a:endParaRPr lang="en-GB" dirty="0"/>
          </a:p>
        </p:txBody>
      </p:sp>
      <p:pic>
        <p:nvPicPr>
          <p:cNvPr id="6" name="Picture Placeholder 5" descr="algattikcisbotdw - Microsoft Azure - Internet Explorer">
            <a:hlinkClick r:id="rId2"/>
          </p:cNvPr>
          <p:cNvPicPr>
            <a:picLocks noGrp="1" noChangeAspect="1"/>
          </p:cNvPicPr>
          <p:nvPr>
            <p:ph type="pic" sz="quarter" idx="10"/>
          </p:nvPr>
        </p:nvPicPr>
        <p:blipFill>
          <a:blip r:embed="rId3"/>
          <a:srcRect t="11" b="11"/>
          <a:stretch>
            <a:fillRect/>
          </a:stretch>
        </p:blipFill>
        <p:spPr/>
      </p:pic>
      <p:sp>
        <p:nvSpPr>
          <p:cNvPr id="4" name="Content Placeholder 3"/>
          <p:cNvSpPr>
            <a:spLocks noGrp="1"/>
          </p:cNvSpPr>
          <p:nvPr>
            <p:ph sz="quarter" idx="11"/>
          </p:nvPr>
        </p:nvSpPr>
        <p:spPr>
          <a:xfrm>
            <a:off x="183263" y="1394165"/>
            <a:ext cx="3566121" cy="1969770"/>
          </a:xfrm>
        </p:spPr>
        <p:txBody>
          <a:bodyPr/>
          <a:lstStyle/>
          <a:p>
            <a:pPr marL="0" indent="0">
              <a:buNone/>
            </a:pPr>
            <a:r>
              <a:rPr lang="en-US" i="1" dirty="0"/>
              <a:t>We create a report presenting data from the SQL Data Warehouse.</a:t>
            </a:r>
          </a:p>
          <a:p>
            <a:r>
              <a:rPr lang="en-US" dirty="0"/>
              <a:t>Navigate to your SQL Data Warehouse</a:t>
            </a:r>
          </a:p>
          <a:p>
            <a:r>
              <a:rPr lang="en-US" dirty="0"/>
              <a:t>Click Open In </a:t>
            </a:r>
            <a:r>
              <a:rPr lang="en-US" dirty="0" err="1"/>
              <a:t>PowerBI</a:t>
            </a:r>
            <a:endParaRPr lang="en-GB" dirty="0"/>
          </a:p>
        </p:txBody>
      </p:sp>
    </p:spTree>
    <p:extLst>
      <p:ext uri="{BB962C8B-B14F-4D97-AF65-F5344CB8AC3E}">
        <p14:creationId xmlns:p14="http://schemas.microsoft.com/office/powerpoint/2010/main" val="2520706520"/>
      </p:ext>
    </p:extLst>
  </p:cSld>
  <p:clrMapOvr>
    <a:masterClrMapping/>
  </p:clrMapOvr>
  <p:transition>
    <p:fade/>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960263"/>
          </a:xfrm>
        </p:spPr>
        <p:txBody>
          <a:bodyPr/>
          <a:lstStyle/>
          <a:p>
            <a:r>
              <a:rPr lang="en-US" dirty="0"/>
              <a:t>Create historical report (2/5)</a:t>
            </a:r>
            <a:endParaRPr lang="en-GB" dirty="0"/>
          </a:p>
        </p:txBody>
      </p:sp>
      <p:sp>
        <p:nvSpPr>
          <p:cNvPr id="4" name="Content Placeholder 3"/>
          <p:cNvSpPr>
            <a:spLocks noGrp="1"/>
          </p:cNvSpPr>
          <p:nvPr>
            <p:ph sz="quarter" idx="11"/>
          </p:nvPr>
        </p:nvSpPr>
        <p:spPr>
          <a:xfrm>
            <a:off x="183263" y="1394165"/>
            <a:ext cx="3566121" cy="1015663"/>
          </a:xfrm>
        </p:spPr>
        <p:txBody>
          <a:bodyPr/>
          <a:lstStyle/>
          <a:p>
            <a:r>
              <a:rPr lang="en-US" dirty="0"/>
              <a:t>Click Next, then enter your database password and click Sign In.</a:t>
            </a:r>
            <a:endParaRPr lang="en-GB" dirty="0"/>
          </a:p>
        </p:txBody>
      </p:sp>
      <p:pic>
        <p:nvPicPr>
          <p:cNvPr id="5" name="Picture 4"/>
          <p:cNvPicPr>
            <a:picLocks noChangeAspect="1"/>
          </p:cNvPicPr>
          <p:nvPr/>
        </p:nvPicPr>
        <p:blipFill>
          <a:blip r:embed="rId2"/>
          <a:stretch>
            <a:fillRect/>
          </a:stretch>
        </p:blipFill>
        <p:spPr>
          <a:xfrm>
            <a:off x="5029530" y="845531"/>
            <a:ext cx="5810250" cy="5229225"/>
          </a:xfrm>
          <a:prstGeom prst="rect">
            <a:avLst/>
          </a:prstGeom>
        </p:spPr>
      </p:pic>
    </p:spTree>
    <p:extLst>
      <p:ext uri="{BB962C8B-B14F-4D97-AF65-F5344CB8AC3E}">
        <p14:creationId xmlns:p14="http://schemas.microsoft.com/office/powerpoint/2010/main" val="1826040968"/>
      </p:ext>
    </p:extLst>
  </p:cSld>
  <p:clrMapOvr>
    <a:masterClrMapping/>
  </p:clrMapOvr>
  <p:transition>
    <p:fade/>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960263"/>
          </a:xfrm>
        </p:spPr>
        <p:txBody>
          <a:bodyPr/>
          <a:lstStyle/>
          <a:p>
            <a:r>
              <a:rPr lang="en-US" dirty="0"/>
              <a:t>Create historical report (3/5)</a:t>
            </a:r>
            <a:endParaRPr lang="en-GB" dirty="0"/>
          </a:p>
        </p:txBody>
      </p:sp>
      <p:sp>
        <p:nvSpPr>
          <p:cNvPr id="4" name="Content Placeholder 3"/>
          <p:cNvSpPr>
            <a:spLocks noGrp="1"/>
          </p:cNvSpPr>
          <p:nvPr>
            <p:ph sz="quarter" idx="11"/>
          </p:nvPr>
        </p:nvSpPr>
        <p:spPr>
          <a:xfrm>
            <a:off x="183263" y="1394165"/>
            <a:ext cx="3566121" cy="2862322"/>
          </a:xfrm>
        </p:spPr>
        <p:txBody>
          <a:bodyPr/>
          <a:lstStyle/>
          <a:p>
            <a:r>
              <a:rPr lang="en-US" dirty="0"/>
              <a:t>Click My Workspace, then Datasets</a:t>
            </a:r>
          </a:p>
          <a:p>
            <a:r>
              <a:rPr lang="en-US" dirty="0"/>
              <a:t>A new dataset named after your SQL DW is listed (it might take a few minutes to appear).</a:t>
            </a:r>
          </a:p>
          <a:p>
            <a:r>
              <a:rPr lang="en-US" dirty="0"/>
              <a:t>Click on the “Create report” icon next to it.</a:t>
            </a:r>
          </a:p>
          <a:p>
            <a:r>
              <a:rPr lang="en-US" dirty="0"/>
              <a:t> </a:t>
            </a:r>
            <a:endParaRPr lang="en-GB" dirty="0"/>
          </a:p>
        </p:txBody>
      </p:sp>
      <p:pic>
        <p:nvPicPr>
          <p:cNvPr id="5" name="Picture 4"/>
          <p:cNvPicPr>
            <a:picLocks noChangeAspect="1"/>
          </p:cNvPicPr>
          <p:nvPr/>
        </p:nvPicPr>
        <p:blipFill>
          <a:blip r:embed="rId2"/>
          <a:stretch>
            <a:fillRect/>
          </a:stretch>
        </p:blipFill>
        <p:spPr>
          <a:xfrm>
            <a:off x="4298018" y="1373172"/>
            <a:ext cx="7743825" cy="4219575"/>
          </a:xfrm>
          <a:prstGeom prst="rect">
            <a:avLst/>
          </a:prstGeom>
        </p:spPr>
      </p:pic>
    </p:spTree>
    <p:extLst>
      <p:ext uri="{BB962C8B-B14F-4D97-AF65-F5344CB8AC3E}">
        <p14:creationId xmlns:p14="http://schemas.microsoft.com/office/powerpoint/2010/main" val="727156618"/>
      </p:ext>
    </p:extLst>
  </p:cSld>
  <p:clrMapOvr>
    <a:masterClrMapping/>
  </p:clrMapOvr>
  <p:transition>
    <p:fade/>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960263"/>
          </a:xfrm>
        </p:spPr>
        <p:txBody>
          <a:bodyPr/>
          <a:lstStyle/>
          <a:p>
            <a:r>
              <a:rPr lang="en-US" dirty="0"/>
              <a:t>Create historical report (4/5)</a:t>
            </a:r>
            <a:endParaRPr lang="en-GB" dirty="0"/>
          </a:p>
        </p:txBody>
      </p:sp>
      <p:sp>
        <p:nvSpPr>
          <p:cNvPr id="4" name="Content Placeholder 3"/>
          <p:cNvSpPr>
            <a:spLocks noGrp="1"/>
          </p:cNvSpPr>
          <p:nvPr>
            <p:ph sz="quarter" idx="11"/>
          </p:nvPr>
        </p:nvSpPr>
        <p:spPr>
          <a:xfrm>
            <a:off x="183263" y="1394165"/>
            <a:ext cx="3566121" cy="1354217"/>
          </a:xfrm>
        </p:spPr>
        <p:txBody>
          <a:bodyPr/>
          <a:lstStyle/>
          <a:p>
            <a:r>
              <a:rPr lang="en-US" dirty="0"/>
              <a:t>Use the Funnel visualization to create a visual like the one shown.</a:t>
            </a:r>
          </a:p>
          <a:p>
            <a:endParaRPr lang="en-GB" dirty="0"/>
          </a:p>
        </p:txBody>
      </p:sp>
      <p:pic>
        <p:nvPicPr>
          <p:cNvPr id="6" name="Picture 5"/>
          <p:cNvPicPr>
            <a:picLocks noChangeAspect="1"/>
          </p:cNvPicPr>
          <p:nvPr/>
        </p:nvPicPr>
        <p:blipFill>
          <a:blip r:embed="rId2"/>
          <a:stretch>
            <a:fillRect/>
          </a:stretch>
        </p:blipFill>
        <p:spPr>
          <a:xfrm>
            <a:off x="306720" y="2925329"/>
            <a:ext cx="1743075" cy="3810000"/>
          </a:xfrm>
          <a:prstGeom prst="rect">
            <a:avLst/>
          </a:prstGeom>
        </p:spPr>
      </p:pic>
      <p:pic>
        <p:nvPicPr>
          <p:cNvPr id="7" name="Picture 6"/>
          <p:cNvPicPr>
            <a:picLocks noChangeAspect="1"/>
          </p:cNvPicPr>
          <p:nvPr/>
        </p:nvPicPr>
        <p:blipFill>
          <a:blip r:embed="rId3"/>
          <a:stretch>
            <a:fillRect/>
          </a:stretch>
        </p:blipFill>
        <p:spPr>
          <a:xfrm>
            <a:off x="2286360" y="4272100"/>
            <a:ext cx="1685925" cy="2457450"/>
          </a:xfrm>
          <a:prstGeom prst="rect">
            <a:avLst/>
          </a:prstGeom>
        </p:spPr>
      </p:pic>
      <p:pic>
        <p:nvPicPr>
          <p:cNvPr id="9" name="Picture 8"/>
          <p:cNvPicPr>
            <a:picLocks noChangeAspect="1"/>
          </p:cNvPicPr>
          <p:nvPr/>
        </p:nvPicPr>
        <p:blipFill>
          <a:blip r:embed="rId4"/>
          <a:stretch>
            <a:fillRect/>
          </a:stretch>
        </p:blipFill>
        <p:spPr>
          <a:xfrm>
            <a:off x="5852481" y="662653"/>
            <a:ext cx="5991612" cy="5138106"/>
          </a:xfrm>
          <a:prstGeom prst="rect">
            <a:avLst/>
          </a:prstGeom>
        </p:spPr>
      </p:pic>
    </p:spTree>
    <p:extLst>
      <p:ext uri="{BB962C8B-B14F-4D97-AF65-F5344CB8AC3E}">
        <p14:creationId xmlns:p14="http://schemas.microsoft.com/office/powerpoint/2010/main" val="2781590476"/>
      </p:ext>
    </p:extLst>
  </p:cSld>
  <p:clrMapOvr>
    <a:masterClrMapping/>
  </p:clrMapOvr>
  <p:transition>
    <p:fade/>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960263"/>
          </a:xfrm>
        </p:spPr>
        <p:txBody>
          <a:bodyPr/>
          <a:lstStyle/>
          <a:p>
            <a:r>
              <a:rPr lang="en-US" dirty="0"/>
              <a:t>Create historical report (5/5)</a:t>
            </a:r>
            <a:endParaRPr lang="en-GB" dirty="0"/>
          </a:p>
        </p:txBody>
      </p:sp>
      <p:sp>
        <p:nvSpPr>
          <p:cNvPr id="4" name="Content Placeholder 3"/>
          <p:cNvSpPr>
            <a:spLocks noGrp="1"/>
          </p:cNvSpPr>
          <p:nvPr>
            <p:ph sz="quarter" idx="11"/>
          </p:nvPr>
        </p:nvSpPr>
        <p:spPr>
          <a:xfrm>
            <a:off x="183263" y="1394165"/>
            <a:ext cx="3566121" cy="4247317"/>
          </a:xfrm>
        </p:spPr>
        <p:txBody>
          <a:bodyPr/>
          <a:lstStyle/>
          <a:p>
            <a:r>
              <a:rPr lang="en-US" dirty="0"/>
              <a:t>Create a few more visuals such as the one shown.</a:t>
            </a:r>
          </a:p>
          <a:p>
            <a:pPr lvl="1"/>
            <a:r>
              <a:rPr lang="en-US" dirty="0"/>
              <a:t>Hint: use filters to exclude irrelevant content.</a:t>
            </a:r>
          </a:p>
          <a:p>
            <a:r>
              <a:rPr lang="en-US" dirty="0"/>
              <a:t>Click File </a:t>
            </a:r>
            <a:r>
              <a:rPr lang="en-US" dirty="0">
                <a:sym typeface="Wingdings" panose="05000000000000000000" pitchFamily="2" charset="2"/>
              </a:rPr>
              <a:t></a:t>
            </a:r>
            <a:r>
              <a:rPr lang="en-US" dirty="0"/>
              <a:t> Save and save your Report under the name “Bot historical data”</a:t>
            </a:r>
          </a:p>
          <a:p>
            <a:r>
              <a:rPr lang="en-US" dirty="0"/>
              <a:t>Click the Pin icon on one of the charts, and pin the visual to the Existing dashboard named “Bot data”</a:t>
            </a:r>
          </a:p>
          <a:p>
            <a:endParaRPr lang="en-GB" dirty="0"/>
          </a:p>
        </p:txBody>
      </p:sp>
      <p:pic>
        <p:nvPicPr>
          <p:cNvPr id="5" name="Picture 4"/>
          <p:cNvPicPr>
            <a:picLocks noChangeAspect="1"/>
          </p:cNvPicPr>
          <p:nvPr/>
        </p:nvPicPr>
        <p:blipFill>
          <a:blip r:embed="rId2"/>
          <a:stretch>
            <a:fillRect/>
          </a:stretch>
        </p:blipFill>
        <p:spPr>
          <a:xfrm>
            <a:off x="8229895" y="302049"/>
            <a:ext cx="2505075" cy="3048000"/>
          </a:xfrm>
          <a:prstGeom prst="rect">
            <a:avLst/>
          </a:prstGeom>
        </p:spPr>
      </p:pic>
      <p:pic>
        <p:nvPicPr>
          <p:cNvPr id="6" name="Picture 5"/>
          <p:cNvPicPr>
            <a:picLocks noChangeAspect="1"/>
          </p:cNvPicPr>
          <p:nvPr/>
        </p:nvPicPr>
        <p:blipFill>
          <a:blip r:embed="rId3"/>
          <a:stretch>
            <a:fillRect/>
          </a:stretch>
        </p:blipFill>
        <p:spPr>
          <a:xfrm>
            <a:off x="3960837" y="495507"/>
            <a:ext cx="1638300" cy="2857500"/>
          </a:xfrm>
          <a:prstGeom prst="rect">
            <a:avLst/>
          </a:prstGeom>
        </p:spPr>
      </p:pic>
      <p:pic>
        <p:nvPicPr>
          <p:cNvPr id="7" name="Picture 6"/>
          <p:cNvPicPr>
            <a:picLocks noChangeAspect="1"/>
          </p:cNvPicPr>
          <p:nvPr/>
        </p:nvPicPr>
        <p:blipFill>
          <a:blip r:embed="rId4"/>
          <a:stretch>
            <a:fillRect/>
          </a:stretch>
        </p:blipFill>
        <p:spPr>
          <a:xfrm>
            <a:off x="3932262" y="3748081"/>
            <a:ext cx="1695450" cy="2924175"/>
          </a:xfrm>
          <a:prstGeom prst="rect">
            <a:avLst/>
          </a:prstGeom>
        </p:spPr>
      </p:pic>
      <p:pic>
        <p:nvPicPr>
          <p:cNvPr id="8" name="Picture 7"/>
          <p:cNvPicPr>
            <a:picLocks noChangeAspect="1"/>
          </p:cNvPicPr>
          <p:nvPr/>
        </p:nvPicPr>
        <p:blipFill>
          <a:blip r:embed="rId5"/>
          <a:stretch>
            <a:fillRect/>
          </a:stretch>
        </p:blipFill>
        <p:spPr>
          <a:xfrm>
            <a:off x="6401115" y="4320213"/>
            <a:ext cx="5810250" cy="1857375"/>
          </a:xfrm>
          <a:prstGeom prst="rect">
            <a:avLst/>
          </a:prstGeom>
        </p:spPr>
      </p:pic>
    </p:spTree>
    <p:extLst>
      <p:ext uri="{BB962C8B-B14F-4D97-AF65-F5344CB8AC3E}">
        <p14:creationId xmlns:p14="http://schemas.microsoft.com/office/powerpoint/2010/main" val="690993321"/>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Customer questions</a:t>
            </a:r>
            <a:endParaRPr lang="en-US" dirty="0"/>
          </a:p>
        </p:txBody>
      </p:sp>
      <p:sp>
        <p:nvSpPr>
          <p:cNvPr id="5" name="Text Placeholder 4"/>
          <p:cNvSpPr>
            <a:spLocks noGrp="1"/>
          </p:cNvSpPr>
          <p:nvPr>
            <p:ph type="body" sz="quarter" idx="10"/>
          </p:nvPr>
        </p:nvSpPr>
        <p:spPr>
          <a:xfrm>
            <a:off x="274638" y="1212850"/>
            <a:ext cx="11887200" cy="849463"/>
          </a:xfrm>
        </p:spPr>
        <p:txBody>
          <a:bodyPr/>
          <a:lstStyle/>
          <a:p>
            <a:pPr marL="457200" indent="-457200">
              <a:buFont typeface="+mj-lt"/>
              <a:buAutoNum type="arabicPeriod"/>
            </a:pPr>
            <a:r>
              <a:rPr lang="en-US" sz="2400"/>
              <a:t>I’d like my customers to be able to interact with the bot on our website, but also in Skype and other messaging apps. What does that require in additional development?</a:t>
            </a:r>
            <a:endParaRPr lang="en-US" sz="2400" dirty="0"/>
          </a:p>
        </p:txBody>
      </p:sp>
    </p:spTree>
    <p:extLst>
      <p:ext uri="{BB962C8B-B14F-4D97-AF65-F5344CB8AC3E}">
        <p14:creationId xmlns:p14="http://schemas.microsoft.com/office/powerpoint/2010/main" val="2139648520"/>
      </p:ext>
    </p:extLst>
  </p:cSld>
  <p:clrMapOvr>
    <a:masterClrMapping/>
  </p:clrMapOvr>
  <p:transition>
    <p:fade/>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960263"/>
          </a:xfrm>
        </p:spPr>
        <p:txBody>
          <a:bodyPr/>
          <a:lstStyle/>
          <a:p>
            <a:r>
              <a:rPr lang="en-US" dirty="0"/>
              <a:t>View dashboard combining reports</a:t>
            </a:r>
            <a:endParaRPr lang="en-GB" dirty="0"/>
          </a:p>
        </p:txBody>
      </p:sp>
      <p:sp>
        <p:nvSpPr>
          <p:cNvPr id="4" name="Content Placeholder 3"/>
          <p:cNvSpPr>
            <a:spLocks noGrp="1"/>
          </p:cNvSpPr>
          <p:nvPr>
            <p:ph sz="quarter" idx="11"/>
          </p:nvPr>
        </p:nvSpPr>
        <p:spPr>
          <a:xfrm>
            <a:off x="183263" y="1394165"/>
            <a:ext cx="3566121" cy="3631763"/>
          </a:xfrm>
        </p:spPr>
        <p:txBody>
          <a:bodyPr/>
          <a:lstStyle/>
          <a:p>
            <a:pPr marL="0" indent="0">
              <a:buNone/>
            </a:pPr>
            <a:r>
              <a:rPr lang="en-US" i="1" dirty="0"/>
              <a:t>As we have pinned items from both the real-time and historical reports to the same dashboard, we can use the dashboard to view those data together and jump to the detailed reports.</a:t>
            </a:r>
          </a:p>
          <a:p>
            <a:r>
              <a:rPr lang="en-US" dirty="0"/>
              <a:t>Click My Workspace, then click on the “Bot data” dashboard</a:t>
            </a:r>
          </a:p>
          <a:p>
            <a:r>
              <a:rPr lang="en-US" dirty="0"/>
              <a:t>Interact with your dashboard</a:t>
            </a:r>
          </a:p>
        </p:txBody>
      </p:sp>
      <p:pic>
        <p:nvPicPr>
          <p:cNvPr id="6" name="Picture 5"/>
          <p:cNvPicPr>
            <a:picLocks noChangeAspect="1"/>
          </p:cNvPicPr>
          <p:nvPr/>
        </p:nvPicPr>
        <p:blipFill>
          <a:blip r:embed="rId2"/>
          <a:stretch>
            <a:fillRect/>
          </a:stretch>
        </p:blipFill>
        <p:spPr>
          <a:xfrm>
            <a:off x="4206579" y="777028"/>
            <a:ext cx="7937543" cy="3112762"/>
          </a:xfrm>
          <a:prstGeom prst="rect">
            <a:avLst/>
          </a:prstGeom>
        </p:spPr>
      </p:pic>
    </p:spTree>
    <p:extLst>
      <p:ext uri="{BB962C8B-B14F-4D97-AF65-F5344CB8AC3E}">
        <p14:creationId xmlns:p14="http://schemas.microsoft.com/office/powerpoint/2010/main" val="3458000933"/>
      </p:ext>
    </p:extLst>
  </p:cSld>
  <p:clrMapOvr>
    <a:masterClrMapping/>
  </p:clrMapOvr>
  <p:transition>
    <p:fade/>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72464"/>
          </a:xfrm>
        </p:spPr>
        <p:txBody>
          <a:bodyPr/>
          <a:lstStyle/>
          <a:p>
            <a:r>
              <a:rPr lang="en-US" dirty="0"/>
              <a:t>Set up alerting (1/4)</a:t>
            </a:r>
            <a:endParaRPr lang="en-GB" dirty="0"/>
          </a:p>
        </p:txBody>
      </p:sp>
      <p:sp>
        <p:nvSpPr>
          <p:cNvPr id="4" name="Content Placeholder 3"/>
          <p:cNvSpPr>
            <a:spLocks noGrp="1"/>
          </p:cNvSpPr>
          <p:nvPr>
            <p:ph sz="quarter" idx="11"/>
          </p:nvPr>
        </p:nvSpPr>
        <p:spPr>
          <a:xfrm>
            <a:off x="183263" y="1394165"/>
            <a:ext cx="3566121" cy="5084469"/>
          </a:xfrm>
        </p:spPr>
        <p:txBody>
          <a:bodyPr/>
          <a:lstStyle/>
          <a:p>
            <a:pPr marL="0" indent="0">
              <a:buNone/>
            </a:pPr>
            <a:r>
              <a:rPr lang="en-US" sz="1600" i="1" dirty="0"/>
              <a:t>We set up a near-real-time alert in case sentiment decreases below a certain threshold.</a:t>
            </a:r>
          </a:p>
          <a:p>
            <a:r>
              <a:rPr lang="en-US" sz="1600" dirty="0"/>
              <a:t>Run the simulator again to make sure there is data for the last 10 minutes</a:t>
            </a:r>
          </a:p>
          <a:p>
            <a:r>
              <a:rPr lang="en-US" sz="1600" dirty="0"/>
              <a:t>In the box “Ask a question about your data”, type the text </a:t>
            </a:r>
            <a:r>
              <a:rPr lang="en-US" sz="1600" dirty="0">
                <a:latin typeface="Lucida Console" panose="020B0609040504020204" pitchFamily="49" charset="0"/>
              </a:rPr>
              <a:t>average of score over last 10 minutes as gauge</a:t>
            </a:r>
          </a:p>
          <a:p>
            <a:r>
              <a:rPr lang="en-US" sz="1600" dirty="0"/>
              <a:t>The max value of the gauge will by default be the current value *2. Use the visualization controls to set the range to 0 – 1</a:t>
            </a:r>
          </a:p>
          <a:p>
            <a:r>
              <a:rPr lang="en-US" sz="1600" dirty="0"/>
              <a:t>Change the Title of the visual to </a:t>
            </a:r>
            <a:r>
              <a:rPr lang="en-US" sz="1600" dirty="0">
                <a:latin typeface="Lucida Console" panose="020B0609040504020204" pitchFamily="49" charset="0"/>
              </a:rPr>
              <a:t>Sentiment score over last 10 minutes</a:t>
            </a:r>
            <a:endParaRPr lang="en-US" sz="1600" dirty="0"/>
          </a:p>
          <a:p>
            <a:r>
              <a:rPr lang="en-US" sz="1600" dirty="0"/>
              <a:t>Click Pin visual, add the visual to the Existing dashboard named “Bot data”</a:t>
            </a:r>
          </a:p>
        </p:txBody>
      </p:sp>
      <p:pic>
        <p:nvPicPr>
          <p:cNvPr id="5" name="Picture 4"/>
          <p:cNvPicPr>
            <a:picLocks noChangeAspect="1"/>
          </p:cNvPicPr>
          <p:nvPr/>
        </p:nvPicPr>
        <p:blipFill>
          <a:blip r:embed="rId2"/>
          <a:stretch>
            <a:fillRect/>
          </a:stretch>
        </p:blipFill>
        <p:spPr>
          <a:xfrm>
            <a:off x="4483818" y="1394165"/>
            <a:ext cx="5297617" cy="4527199"/>
          </a:xfrm>
          <a:prstGeom prst="rect">
            <a:avLst/>
          </a:prstGeom>
        </p:spPr>
      </p:pic>
      <p:pic>
        <p:nvPicPr>
          <p:cNvPr id="6" name="Picture 5"/>
          <p:cNvPicPr>
            <a:picLocks noChangeAspect="1"/>
          </p:cNvPicPr>
          <p:nvPr/>
        </p:nvPicPr>
        <p:blipFill>
          <a:blip r:embed="rId3"/>
          <a:stretch>
            <a:fillRect/>
          </a:stretch>
        </p:blipFill>
        <p:spPr>
          <a:xfrm>
            <a:off x="10515869" y="2765750"/>
            <a:ext cx="1762125" cy="3019425"/>
          </a:xfrm>
          <a:prstGeom prst="rect">
            <a:avLst/>
          </a:prstGeom>
        </p:spPr>
      </p:pic>
      <p:pic>
        <p:nvPicPr>
          <p:cNvPr id="8" name="Picture 7"/>
          <p:cNvPicPr>
            <a:picLocks noChangeAspect="1"/>
          </p:cNvPicPr>
          <p:nvPr/>
        </p:nvPicPr>
        <p:blipFill>
          <a:blip r:embed="rId4"/>
          <a:stretch>
            <a:fillRect/>
          </a:stretch>
        </p:blipFill>
        <p:spPr>
          <a:xfrm>
            <a:off x="8876560" y="1394166"/>
            <a:ext cx="816359" cy="317950"/>
          </a:xfrm>
          <a:prstGeom prst="rect">
            <a:avLst/>
          </a:prstGeom>
        </p:spPr>
      </p:pic>
      <p:pic>
        <p:nvPicPr>
          <p:cNvPr id="9" name="Picture 8"/>
          <p:cNvPicPr>
            <a:picLocks noChangeAspect="1"/>
          </p:cNvPicPr>
          <p:nvPr/>
        </p:nvPicPr>
        <p:blipFill>
          <a:blip r:embed="rId5"/>
          <a:stretch>
            <a:fillRect/>
          </a:stretch>
        </p:blipFill>
        <p:spPr>
          <a:xfrm>
            <a:off x="10515868" y="5921364"/>
            <a:ext cx="1762125" cy="810172"/>
          </a:xfrm>
          <a:prstGeom prst="rect">
            <a:avLst/>
          </a:prstGeom>
        </p:spPr>
      </p:pic>
    </p:spTree>
    <p:extLst>
      <p:ext uri="{BB962C8B-B14F-4D97-AF65-F5344CB8AC3E}">
        <p14:creationId xmlns:p14="http://schemas.microsoft.com/office/powerpoint/2010/main" val="685861572"/>
      </p:ext>
    </p:extLst>
  </p:cSld>
  <p:clrMapOvr>
    <a:masterClrMapping/>
  </p:clrMapOvr>
  <p:transition>
    <p:fade/>
  </p:transition>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72464"/>
          </a:xfrm>
        </p:spPr>
        <p:txBody>
          <a:bodyPr/>
          <a:lstStyle/>
          <a:p>
            <a:r>
              <a:rPr lang="en-US" dirty="0"/>
              <a:t>Set up alerting (2/4)</a:t>
            </a:r>
            <a:endParaRPr lang="en-GB" dirty="0"/>
          </a:p>
        </p:txBody>
      </p:sp>
      <p:sp>
        <p:nvSpPr>
          <p:cNvPr id="4" name="Content Placeholder 3"/>
          <p:cNvSpPr>
            <a:spLocks noGrp="1"/>
          </p:cNvSpPr>
          <p:nvPr>
            <p:ph sz="quarter" idx="11"/>
          </p:nvPr>
        </p:nvSpPr>
        <p:spPr>
          <a:xfrm>
            <a:off x="183263" y="1394165"/>
            <a:ext cx="3566121" cy="5016758"/>
          </a:xfrm>
        </p:spPr>
        <p:txBody>
          <a:bodyPr/>
          <a:lstStyle/>
          <a:p>
            <a:pPr marL="0" indent="0">
              <a:buNone/>
            </a:pPr>
            <a:r>
              <a:rPr lang="en-US" i="1" dirty="0"/>
              <a:t>Do you remember from the case story that Mark wanted to be alerted in near-real-time when the sentiment dropped below a certain threshold?</a:t>
            </a:r>
          </a:p>
          <a:p>
            <a:pPr marL="0" indent="0">
              <a:buNone/>
            </a:pPr>
            <a:r>
              <a:rPr lang="en-US" i="1" dirty="0"/>
              <a:t>We will use the </a:t>
            </a:r>
            <a:r>
              <a:rPr lang="en-US" i="1" dirty="0">
                <a:hlinkClick r:id="rId2"/>
              </a:rPr>
              <a:t>Data alerts</a:t>
            </a:r>
            <a:r>
              <a:rPr lang="en-US" i="1" dirty="0"/>
              <a:t> functionality. It is only available on the iPhone and Windows 10 mobile apps, and the Power BI Service. We will show the iPhone app in this guide.</a:t>
            </a:r>
          </a:p>
          <a:p>
            <a:r>
              <a:rPr lang="en-US" dirty="0"/>
              <a:t>Install the Power BI app on your device and interact with your dashboard</a:t>
            </a:r>
          </a:p>
        </p:txBody>
      </p:sp>
      <p:pic>
        <p:nvPicPr>
          <p:cNvPr id="5" name="Picture 4"/>
          <p:cNvPicPr>
            <a:picLocks noChangeAspect="1"/>
          </p:cNvPicPr>
          <p:nvPr/>
        </p:nvPicPr>
        <p:blipFill rotWithShape="1">
          <a:blip r:embed="rId3"/>
          <a:srcRect r="72000" b="1453"/>
          <a:stretch/>
        </p:blipFill>
        <p:spPr>
          <a:xfrm>
            <a:off x="6583992" y="114019"/>
            <a:ext cx="3017487" cy="6781393"/>
          </a:xfrm>
          <a:prstGeom prst="rect">
            <a:avLst/>
          </a:prstGeom>
        </p:spPr>
      </p:pic>
      <p:pic>
        <p:nvPicPr>
          <p:cNvPr id="16" name="Picture 3" descr="73268087-5a33-4444-ac70-be9d15bd931b@EURPRD8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22399" y="964266"/>
            <a:ext cx="2458141" cy="436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33134311"/>
      </p:ext>
    </p:extLst>
  </p:cSld>
  <p:clrMapOvr>
    <a:masterClrMapping/>
  </p:clrMapOvr>
  <p:transition>
    <p:fade/>
  </p:transition>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72464"/>
          </a:xfrm>
        </p:spPr>
        <p:txBody>
          <a:bodyPr/>
          <a:lstStyle/>
          <a:p>
            <a:r>
              <a:rPr lang="en-US" dirty="0"/>
              <a:t>Set up alerting (3/4)</a:t>
            </a:r>
            <a:endParaRPr lang="en-GB" dirty="0"/>
          </a:p>
        </p:txBody>
      </p:sp>
      <p:sp>
        <p:nvSpPr>
          <p:cNvPr id="4" name="Content Placeholder 3"/>
          <p:cNvSpPr>
            <a:spLocks noGrp="1"/>
          </p:cNvSpPr>
          <p:nvPr>
            <p:ph sz="quarter" idx="11"/>
          </p:nvPr>
        </p:nvSpPr>
        <p:spPr>
          <a:xfrm>
            <a:off x="183263" y="1394165"/>
            <a:ext cx="3566121" cy="1292662"/>
          </a:xfrm>
        </p:spPr>
        <p:txBody>
          <a:bodyPr/>
          <a:lstStyle/>
          <a:p>
            <a:r>
              <a:rPr lang="en-US" dirty="0"/>
              <a:t>Click on the visual “Sentiment score over last 10 minutes”. Then click on the Alerts icon (bell). </a:t>
            </a:r>
            <a:endParaRPr lang="en-GB" dirty="0"/>
          </a:p>
        </p:txBody>
      </p:sp>
      <p:pic>
        <p:nvPicPr>
          <p:cNvPr id="5" name="Picture 4"/>
          <p:cNvPicPr>
            <a:picLocks noChangeAspect="1"/>
          </p:cNvPicPr>
          <p:nvPr/>
        </p:nvPicPr>
        <p:blipFill rotWithShape="1">
          <a:blip r:embed="rId2"/>
          <a:srcRect r="72000" b="1453"/>
          <a:stretch/>
        </p:blipFill>
        <p:spPr>
          <a:xfrm>
            <a:off x="6583992" y="114019"/>
            <a:ext cx="3017487" cy="6781393"/>
          </a:xfrm>
          <a:prstGeom prst="rect">
            <a:avLst/>
          </a:prstGeom>
        </p:spPr>
      </p:pic>
      <p:pic>
        <p:nvPicPr>
          <p:cNvPr id="6" name="Picture 4" descr="28c4339f-37cc-41ac-9311-35aa3c75fb76@EURPRD8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1015" y="956727"/>
            <a:ext cx="2458141" cy="436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22200933"/>
      </p:ext>
    </p:extLst>
  </p:cSld>
  <p:clrMapOvr>
    <a:masterClrMapping/>
  </p:clrMapOvr>
  <p:transition>
    <p:fade/>
  </p:transition>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72464"/>
          </a:xfrm>
        </p:spPr>
        <p:txBody>
          <a:bodyPr/>
          <a:lstStyle/>
          <a:p>
            <a:r>
              <a:rPr lang="en-US" dirty="0"/>
              <a:t>Set up alerting (4/4)</a:t>
            </a:r>
            <a:endParaRPr lang="en-GB" dirty="0"/>
          </a:p>
        </p:txBody>
      </p:sp>
      <p:sp>
        <p:nvSpPr>
          <p:cNvPr id="4" name="Content Placeholder 3"/>
          <p:cNvSpPr>
            <a:spLocks noGrp="1"/>
          </p:cNvSpPr>
          <p:nvPr>
            <p:ph sz="quarter" idx="11"/>
          </p:nvPr>
        </p:nvSpPr>
        <p:spPr>
          <a:xfrm>
            <a:off x="183263" y="1394165"/>
            <a:ext cx="3566121" cy="2739211"/>
          </a:xfrm>
        </p:spPr>
        <p:txBody>
          <a:bodyPr/>
          <a:lstStyle/>
          <a:p>
            <a:r>
              <a:rPr lang="en-US" dirty="0"/>
              <a:t>Set up an alert with the value is below a threshold. Set a high threshold value (e.g. </a:t>
            </a:r>
            <a:r>
              <a:rPr lang="en-US" dirty="0">
                <a:latin typeface="Lucida Console" panose="020B0609040504020204" pitchFamily="49" charset="0"/>
              </a:rPr>
              <a:t>0.9</a:t>
            </a:r>
            <a:r>
              <a:rPr lang="en-US" dirty="0"/>
              <a:t>) so that we can test that the alert is triggered.</a:t>
            </a:r>
          </a:p>
          <a:p>
            <a:r>
              <a:rPr lang="en-US" dirty="0"/>
              <a:t>It may take about an hour for the alert to be emitted.</a:t>
            </a:r>
            <a:endParaRPr lang="en-GB" dirty="0"/>
          </a:p>
        </p:txBody>
      </p:sp>
      <p:pic>
        <p:nvPicPr>
          <p:cNvPr id="5" name="Picture 4"/>
          <p:cNvPicPr>
            <a:picLocks noChangeAspect="1"/>
          </p:cNvPicPr>
          <p:nvPr/>
        </p:nvPicPr>
        <p:blipFill rotWithShape="1">
          <a:blip r:embed="rId2"/>
          <a:srcRect r="72000" b="1453"/>
          <a:stretch/>
        </p:blipFill>
        <p:spPr>
          <a:xfrm>
            <a:off x="6583992" y="114019"/>
            <a:ext cx="3017487" cy="6781393"/>
          </a:xfrm>
          <a:prstGeom prst="rect">
            <a:avLst/>
          </a:prstGeom>
        </p:spPr>
      </p:pic>
      <p:pic>
        <p:nvPicPr>
          <p:cNvPr id="8" name="Picture 5" descr="1b8e80de-fa37-487e-9ab5-e958f9e12d60@EURPRD8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12054" y="984205"/>
            <a:ext cx="2458141" cy="436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0580881"/>
      </p:ext>
    </p:extLst>
  </p:cSld>
  <p:clrMapOvr>
    <a:masterClrMapping/>
  </p:clrMapOvr>
  <p:transition>
    <p:fade/>
  </p:transition>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Congratulations!</a:t>
            </a:r>
            <a:endParaRPr lang="en-GB" dirty="0"/>
          </a:p>
        </p:txBody>
      </p:sp>
      <p:sp>
        <p:nvSpPr>
          <p:cNvPr id="6" name="Text Placeholder 5"/>
          <p:cNvSpPr>
            <a:spLocks noGrp="1"/>
          </p:cNvSpPr>
          <p:nvPr>
            <p:ph type="body" sz="quarter" idx="10"/>
          </p:nvPr>
        </p:nvSpPr>
        <p:spPr>
          <a:xfrm>
            <a:off x="274638" y="1212850"/>
            <a:ext cx="11887200" cy="738664"/>
          </a:xfrm>
        </p:spPr>
        <p:txBody>
          <a:bodyPr/>
          <a:lstStyle/>
          <a:p>
            <a:r>
              <a:rPr lang="en-US" dirty="0"/>
              <a:t>You’ve completed a very complex and demanding lab!</a:t>
            </a:r>
          </a:p>
        </p:txBody>
      </p:sp>
    </p:spTree>
    <p:extLst>
      <p:ext uri="{BB962C8B-B14F-4D97-AF65-F5344CB8AC3E}">
        <p14:creationId xmlns:p14="http://schemas.microsoft.com/office/powerpoint/2010/main" val="2105343193"/>
      </p:ext>
    </p:extLst>
  </p:cSld>
  <p:clrMapOvr>
    <a:masterClrMapping/>
  </p:clrMapOvr>
  <p:transition>
    <p:fade/>
  </p:transition>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Machine learning everywhere!</a:t>
            </a:r>
            <a:endParaRPr lang="en-GB" dirty="0"/>
          </a:p>
        </p:txBody>
      </p:sp>
      <p:sp>
        <p:nvSpPr>
          <p:cNvPr id="5" name="Text Placeholder 4"/>
          <p:cNvSpPr>
            <a:spLocks noGrp="1"/>
          </p:cNvSpPr>
          <p:nvPr>
            <p:ph type="body" sz="quarter" idx="10"/>
          </p:nvPr>
        </p:nvSpPr>
        <p:spPr>
          <a:xfrm>
            <a:off x="274638" y="1212850"/>
            <a:ext cx="11887200" cy="1292662"/>
          </a:xfrm>
        </p:spPr>
        <p:txBody>
          <a:bodyPr/>
          <a:lstStyle/>
          <a:p>
            <a:r>
              <a:rPr lang="en-US" dirty="0"/>
              <a:t>Do you realize we’ve used machine learning in three places in this lab?</a:t>
            </a:r>
            <a:endParaRPr lang="en-GB" dirty="0"/>
          </a:p>
        </p:txBody>
      </p:sp>
    </p:spTree>
    <p:extLst>
      <p:ext uri="{BB962C8B-B14F-4D97-AF65-F5344CB8AC3E}">
        <p14:creationId xmlns:p14="http://schemas.microsoft.com/office/powerpoint/2010/main" val="461402345"/>
      </p:ext>
    </p:extLst>
  </p:cSld>
  <p:clrMapOvr>
    <a:masterClrMapping/>
  </p:clrMapOvr>
  <p:transition>
    <p:fade/>
  </p:transition>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Machine learning everywhere!</a:t>
            </a:r>
            <a:endParaRPr lang="en-GB" dirty="0"/>
          </a:p>
        </p:txBody>
      </p:sp>
      <p:sp>
        <p:nvSpPr>
          <p:cNvPr id="5" name="Text Placeholder 4"/>
          <p:cNvSpPr>
            <a:spLocks noGrp="1"/>
          </p:cNvSpPr>
          <p:nvPr>
            <p:ph type="body" sz="quarter" idx="10"/>
          </p:nvPr>
        </p:nvSpPr>
        <p:spPr>
          <a:xfrm>
            <a:off x="274638" y="1212850"/>
            <a:ext cx="11887200" cy="4431983"/>
          </a:xfrm>
        </p:spPr>
        <p:txBody>
          <a:bodyPr/>
          <a:lstStyle/>
          <a:p>
            <a:r>
              <a:rPr lang="en-US" dirty="0"/>
              <a:t>That’s right:</a:t>
            </a:r>
          </a:p>
          <a:p>
            <a:pPr marL="571500" indent="-571500">
              <a:buFont typeface="Arial" panose="020B0604020202020204" pitchFamily="34" charset="0"/>
              <a:buChar char="•"/>
            </a:pPr>
            <a:r>
              <a:rPr lang="en-US" b="1" dirty="0"/>
              <a:t>LUIS</a:t>
            </a:r>
            <a:r>
              <a:rPr lang="en-US" dirty="0"/>
              <a:t> uses Artificial Intelligence to match utterances by similarity to the ones that we manually labeled</a:t>
            </a:r>
          </a:p>
          <a:p>
            <a:pPr marL="571500" indent="-571500">
              <a:buFont typeface="Arial" panose="020B0604020202020204" pitchFamily="34" charset="0"/>
              <a:buChar char="•"/>
            </a:pPr>
            <a:r>
              <a:rPr lang="en-US" dirty="0"/>
              <a:t>We built our own scoring machine learning model in </a:t>
            </a:r>
            <a:r>
              <a:rPr lang="en-US" b="1" dirty="0"/>
              <a:t>Azure ML</a:t>
            </a:r>
          </a:p>
          <a:p>
            <a:pPr marL="571500" indent="-571500">
              <a:buFont typeface="Arial" panose="020B0604020202020204" pitchFamily="34" charset="0"/>
              <a:buChar char="•"/>
            </a:pPr>
            <a:r>
              <a:rPr lang="en-US" dirty="0"/>
              <a:t>We used the </a:t>
            </a:r>
            <a:r>
              <a:rPr lang="en-US" b="1" dirty="0"/>
              <a:t>Power BI </a:t>
            </a:r>
            <a:r>
              <a:rPr lang="en-US" dirty="0"/>
              <a:t>natural language Q&amp;A feature</a:t>
            </a:r>
            <a:endParaRPr lang="en-GB" dirty="0"/>
          </a:p>
        </p:txBody>
      </p:sp>
    </p:spTree>
    <p:extLst>
      <p:ext uri="{BB962C8B-B14F-4D97-AF65-F5344CB8AC3E}">
        <p14:creationId xmlns:p14="http://schemas.microsoft.com/office/powerpoint/2010/main" val="1775597647"/>
      </p:ext>
    </p:extLst>
  </p:cSld>
  <p:clrMapOvr>
    <a:masterClrMapping/>
  </p:clrMapOvr>
  <p:transition>
    <p:fade/>
  </p:transition>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Clean-up</a:t>
            </a:r>
            <a:endParaRPr lang="en-GB" dirty="0"/>
          </a:p>
        </p:txBody>
      </p:sp>
      <p:sp>
        <p:nvSpPr>
          <p:cNvPr id="2" name="Text Placeholder 1"/>
          <p:cNvSpPr>
            <a:spLocks noGrp="1"/>
          </p:cNvSpPr>
          <p:nvPr>
            <p:ph type="body" sz="quarter" idx="10"/>
          </p:nvPr>
        </p:nvSpPr>
        <p:spPr>
          <a:xfrm>
            <a:off x="274638" y="1212850"/>
            <a:ext cx="11887200" cy="738664"/>
          </a:xfrm>
        </p:spPr>
        <p:txBody>
          <a:bodyPr/>
          <a:lstStyle/>
          <a:p>
            <a:r>
              <a:rPr lang="en-US" dirty="0"/>
              <a:t>Let’s delete the resources from our Azure subscription</a:t>
            </a:r>
            <a:endParaRPr lang="en-GB" dirty="0"/>
          </a:p>
        </p:txBody>
      </p:sp>
    </p:spTree>
    <p:extLst>
      <p:ext uri="{BB962C8B-B14F-4D97-AF65-F5344CB8AC3E}">
        <p14:creationId xmlns:p14="http://schemas.microsoft.com/office/powerpoint/2010/main" val="1423465667"/>
      </p:ext>
    </p:extLst>
  </p:cSld>
  <p:clrMapOvr>
    <a:masterClrMapping/>
  </p:clrMapOvr>
  <p:transition>
    <p:fade/>
  </p:transition>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960263"/>
          </a:xfrm>
        </p:spPr>
        <p:txBody>
          <a:bodyPr/>
          <a:lstStyle/>
          <a:p>
            <a:r>
              <a:rPr lang="en-US" dirty="0"/>
              <a:t>Pause SQL Data Warehouse</a:t>
            </a:r>
            <a:endParaRPr lang="en-GB" dirty="0"/>
          </a:p>
        </p:txBody>
      </p:sp>
      <p:pic>
        <p:nvPicPr>
          <p:cNvPr id="5" name="Picture Placeholder 4" descr="algattikcisbotdw - Microsoft Azure - Internet Explorer">
            <a:hlinkClick r:id="rId2"/>
          </p:cNvPr>
          <p:cNvPicPr>
            <a:picLocks noGrp="1" noChangeAspect="1"/>
          </p:cNvPicPr>
          <p:nvPr>
            <p:ph type="pic" sz="quarter" idx="10"/>
          </p:nvPr>
        </p:nvPicPr>
        <p:blipFill>
          <a:blip r:embed="rId3"/>
          <a:srcRect t="11" b="11"/>
          <a:stretch>
            <a:fillRect/>
          </a:stretch>
        </p:blipFill>
        <p:spPr/>
      </p:pic>
      <p:sp>
        <p:nvSpPr>
          <p:cNvPr id="4" name="Content Placeholder 3"/>
          <p:cNvSpPr>
            <a:spLocks noGrp="1"/>
          </p:cNvSpPr>
          <p:nvPr>
            <p:ph sz="quarter" idx="11"/>
          </p:nvPr>
        </p:nvSpPr>
        <p:spPr>
          <a:xfrm>
            <a:off x="183263" y="1394165"/>
            <a:ext cx="3566121" cy="3847207"/>
          </a:xfrm>
        </p:spPr>
        <p:txBody>
          <a:bodyPr/>
          <a:lstStyle/>
          <a:p>
            <a:r>
              <a:rPr lang="en-US" dirty="0"/>
              <a:t>You may want to leave the lab running for some time to share it with your friends and colleagues. If you do, make sure you Pause the SQL Data Warehouse as it will otherwise consume significant credit. Other components only incur a small cost.</a:t>
            </a:r>
          </a:p>
          <a:p>
            <a:r>
              <a:rPr lang="en-US" dirty="0"/>
              <a:t>Go to your SQL DW and click Pause.</a:t>
            </a:r>
            <a:endParaRPr lang="en-GB" dirty="0"/>
          </a:p>
        </p:txBody>
      </p:sp>
    </p:spTree>
    <p:extLst>
      <p:ext uri="{BB962C8B-B14F-4D97-AF65-F5344CB8AC3E}">
        <p14:creationId xmlns:p14="http://schemas.microsoft.com/office/powerpoint/2010/main" val="3153238783"/>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Rectangle: Rounded Corners 76"/>
          <p:cNvSpPr/>
          <p:nvPr/>
        </p:nvSpPr>
        <p:spPr bwMode="auto">
          <a:xfrm>
            <a:off x="91825" y="1322767"/>
            <a:ext cx="12222662" cy="3901418"/>
          </a:xfrm>
          <a:prstGeom prst="roundRect">
            <a:avLst>
              <a:gd name="adj" fmla="val 6347"/>
            </a:avLst>
          </a:prstGeom>
          <a:solidFill>
            <a:schemeClr val="bg2">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 name="Title 3"/>
          <p:cNvSpPr>
            <a:spLocks noGrp="1"/>
          </p:cNvSpPr>
          <p:nvPr>
            <p:ph type="title"/>
          </p:nvPr>
        </p:nvSpPr>
        <p:spPr/>
        <p:txBody>
          <a:bodyPr/>
          <a:lstStyle/>
          <a:p>
            <a:r>
              <a:rPr lang="en-US" dirty="0"/>
              <a:t>Solution Logical Architecture</a:t>
            </a:r>
          </a:p>
        </p:txBody>
      </p:sp>
      <p:sp>
        <p:nvSpPr>
          <p:cNvPr id="29" name="Arrow: Right 28"/>
          <p:cNvSpPr/>
          <p:nvPr/>
        </p:nvSpPr>
        <p:spPr bwMode="auto">
          <a:xfrm>
            <a:off x="3840823" y="1858086"/>
            <a:ext cx="274317"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2" name="Arrow: Right 31"/>
          <p:cNvSpPr/>
          <p:nvPr/>
        </p:nvSpPr>
        <p:spPr bwMode="auto">
          <a:xfrm>
            <a:off x="5761042" y="1858086"/>
            <a:ext cx="274317"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4" name="Arrow: Right 33"/>
          <p:cNvSpPr/>
          <p:nvPr/>
        </p:nvSpPr>
        <p:spPr bwMode="auto">
          <a:xfrm>
            <a:off x="7864139" y="1858086"/>
            <a:ext cx="274317"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5" name="Arrow: Right 34"/>
          <p:cNvSpPr/>
          <p:nvPr/>
        </p:nvSpPr>
        <p:spPr bwMode="auto">
          <a:xfrm rot="5400000">
            <a:off x="8866416" y="2953569"/>
            <a:ext cx="274317"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7" name="Arrow: Right 36"/>
          <p:cNvSpPr/>
          <p:nvPr/>
        </p:nvSpPr>
        <p:spPr bwMode="auto">
          <a:xfrm>
            <a:off x="9875797" y="1858086"/>
            <a:ext cx="274317"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8" name="Arrow: Right 37"/>
          <p:cNvSpPr/>
          <p:nvPr/>
        </p:nvSpPr>
        <p:spPr bwMode="auto">
          <a:xfrm>
            <a:off x="9857612" y="3743923"/>
            <a:ext cx="274317"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1" name="Arrow: Left-Right 30"/>
          <p:cNvSpPr/>
          <p:nvPr/>
        </p:nvSpPr>
        <p:spPr bwMode="auto">
          <a:xfrm>
            <a:off x="5662432" y="3743923"/>
            <a:ext cx="426865" cy="281421"/>
          </a:xfrm>
          <a:prstGeom prst="lef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2" name="Arrow: Left-Right 41"/>
          <p:cNvSpPr/>
          <p:nvPr/>
        </p:nvSpPr>
        <p:spPr bwMode="auto">
          <a:xfrm>
            <a:off x="7760022" y="3743923"/>
            <a:ext cx="426865" cy="281421"/>
          </a:xfrm>
          <a:prstGeom prst="lef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3" name="Arrow: Right 42"/>
          <p:cNvSpPr/>
          <p:nvPr/>
        </p:nvSpPr>
        <p:spPr bwMode="auto">
          <a:xfrm rot="5400000">
            <a:off x="6787501" y="5024729"/>
            <a:ext cx="274317"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4" name="Arrow: Right 43"/>
          <p:cNvSpPr/>
          <p:nvPr/>
        </p:nvSpPr>
        <p:spPr bwMode="auto">
          <a:xfrm rot="10800000">
            <a:off x="5785969" y="5745084"/>
            <a:ext cx="274317"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5" name="Arrow: Left-Right 44"/>
          <p:cNvSpPr/>
          <p:nvPr/>
        </p:nvSpPr>
        <p:spPr bwMode="auto">
          <a:xfrm rot="5400000">
            <a:off x="4613637" y="2938692"/>
            <a:ext cx="426865" cy="281421"/>
          </a:xfrm>
          <a:prstGeom prst="lef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6" name="Arrow: Right 45"/>
          <p:cNvSpPr/>
          <p:nvPr/>
        </p:nvSpPr>
        <p:spPr bwMode="auto">
          <a:xfrm rot="16200000">
            <a:off x="10864458" y="2953569"/>
            <a:ext cx="274317"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nvGrpSpPr>
          <p:cNvPr id="3" name="Group 2"/>
          <p:cNvGrpSpPr/>
          <p:nvPr/>
        </p:nvGrpSpPr>
        <p:grpSpPr>
          <a:xfrm>
            <a:off x="2604153" y="1608196"/>
            <a:ext cx="781200" cy="1190265"/>
            <a:chOff x="3849748" y="1608196"/>
            <a:chExt cx="781200" cy="1190265"/>
          </a:xfrm>
        </p:grpSpPr>
        <p:pic>
          <p:nvPicPr>
            <p:cNvPr id="2050" name="Picture 2" descr="https://bot-framework.azureedge.net/bot-icons-v1/bot-framework-default-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49748" y="1608196"/>
              <a:ext cx="781200" cy="781200"/>
            </a:xfrm>
            <a:prstGeom prst="rect">
              <a:avLst/>
            </a:prstGeom>
            <a:noFill/>
            <a:extLst>
              <a:ext uri="{909E8E84-426E-40DD-AFC4-6F175D3DCCD1}">
                <a14:hiddenFill xmlns:a14="http://schemas.microsoft.com/office/drawing/2010/main">
                  <a:solidFill>
                    <a:srgbClr val="FFFFFF"/>
                  </a:solidFill>
                </a14:hiddenFill>
              </a:ext>
            </a:extLst>
          </p:spPr>
        </p:pic>
        <p:sp>
          <p:nvSpPr>
            <p:cNvPr id="2048" name="TextBox 2047"/>
            <p:cNvSpPr txBox="1"/>
            <p:nvPr/>
          </p:nvSpPr>
          <p:spPr>
            <a:xfrm>
              <a:off x="4069344" y="2531859"/>
              <a:ext cx="342008" cy="266602"/>
            </a:xfrm>
            <a:prstGeom prst="rect">
              <a:avLst/>
            </a:prstGeom>
            <a:noFill/>
          </p:spPr>
          <p:txBody>
            <a:bodyPr wrap="non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Bot</a:t>
              </a:r>
            </a:p>
          </p:txBody>
        </p:sp>
      </p:grpSp>
      <p:grpSp>
        <p:nvGrpSpPr>
          <p:cNvPr id="5" name="Group 4"/>
          <p:cNvGrpSpPr/>
          <p:nvPr/>
        </p:nvGrpSpPr>
        <p:grpSpPr>
          <a:xfrm>
            <a:off x="4507855" y="1608651"/>
            <a:ext cx="872602" cy="1189810"/>
            <a:chOff x="5463561" y="1608651"/>
            <a:chExt cx="872602" cy="1189810"/>
          </a:xfrm>
        </p:grpSpPr>
        <p:pic>
          <p:nvPicPr>
            <p:cNvPr id="8" name="Picture 7"/>
            <p:cNvPicPr>
              <a:picLocks noChangeAspect="1"/>
            </p:cNvPicPr>
            <p:nvPr/>
          </p:nvPicPr>
          <p:blipFill>
            <a:blip r:embed="rId4"/>
            <a:stretch>
              <a:fillRect/>
            </a:stretch>
          </p:blipFill>
          <p:spPr>
            <a:xfrm>
              <a:off x="5509717" y="1608651"/>
              <a:ext cx="780290" cy="780290"/>
            </a:xfrm>
            <a:prstGeom prst="rect">
              <a:avLst/>
            </a:prstGeom>
          </p:spPr>
        </p:pic>
        <p:sp>
          <p:nvSpPr>
            <p:cNvPr id="50" name="TextBox 49"/>
            <p:cNvSpPr txBox="1"/>
            <p:nvPr/>
          </p:nvSpPr>
          <p:spPr>
            <a:xfrm>
              <a:off x="5463561" y="2531859"/>
              <a:ext cx="872602" cy="266602"/>
            </a:xfrm>
            <a:prstGeom prst="rect">
              <a:avLst/>
            </a:prstGeom>
            <a:noFill/>
          </p:spPr>
          <p:txBody>
            <a:bodyPr wrap="non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Logic App</a:t>
              </a:r>
            </a:p>
          </p:txBody>
        </p:sp>
      </p:grpSp>
      <p:grpSp>
        <p:nvGrpSpPr>
          <p:cNvPr id="9" name="Group 8"/>
          <p:cNvGrpSpPr/>
          <p:nvPr/>
        </p:nvGrpSpPr>
        <p:grpSpPr>
          <a:xfrm>
            <a:off x="6287539" y="1608651"/>
            <a:ext cx="1274241" cy="1189810"/>
            <a:chOff x="7029301" y="1608651"/>
            <a:chExt cx="1274241" cy="1189810"/>
          </a:xfrm>
        </p:grpSpPr>
        <p:pic>
          <p:nvPicPr>
            <p:cNvPr id="11" name="Picture 10"/>
            <p:cNvPicPr>
              <a:picLocks noChangeAspect="1"/>
            </p:cNvPicPr>
            <p:nvPr/>
          </p:nvPicPr>
          <p:blipFill>
            <a:blip r:embed="rId5"/>
            <a:stretch>
              <a:fillRect/>
            </a:stretch>
          </p:blipFill>
          <p:spPr>
            <a:xfrm>
              <a:off x="7276276" y="1608651"/>
              <a:ext cx="780290" cy="780290"/>
            </a:xfrm>
            <a:prstGeom prst="rect">
              <a:avLst/>
            </a:prstGeom>
          </p:spPr>
        </p:pic>
        <p:sp>
          <p:nvSpPr>
            <p:cNvPr id="52" name="TextBox 51"/>
            <p:cNvSpPr txBox="1"/>
            <p:nvPr/>
          </p:nvSpPr>
          <p:spPr>
            <a:xfrm flipH="1">
              <a:off x="7029301" y="2531859"/>
              <a:ext cx="1274241" cy="266602"/>
            </a:xfrm>
            <a:prstGeom prst="rect">
              <a:avLst/>
            </a:prstGeom>
            <a:noFill/>
          </p:spPr>
          <p:txBody>
            <a:bodyPr wrap="squar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Event Hub</a:t>
              </a:r>
            </a:p>
          </p:txBody>
        </p:sp>
      </p:grpSp>
      <p:grpSp>
        <p:nvGrpSpPr>
          <p:cNvPr id="7" name="Group 6"/>
          <p:cNvGrpSpPr/>
          <p:nvPr/>
        </p:nvGrpSpPr>
        <p:grpSpPr>
          <a:xfrm>
            <a:off x="8229895" y="1608651"/>
            <a:ext cx="1460340" cy="1189810"/>
            <a:chOff x="8516235" y="1608651"/>
            <a:chExt cx="1460340" cy="1189810"/>
          </a:xfrm>
        </p:grpSpPr>
        <p:pic>
          <p:nvPicPr>
            <p:cNvPr id="12" name="Picture 11"/>
            <p:cNvPicPr>
              <a:picLocks noChangeAspect="1"/>
            </p:cNvPicPr>
            <p:nvPr/>
          </p:nvPicPr>
          <p:blipFill>
            <a:blip r:embed="rId6"/>
            <a:stretch>
              <a:fillRect/>
            </a:stretch>
          </p:blipFill>
          <p:spPr>
            <a:xfrm>
              <a:off x="8856260" y="1608651"/>
              <a:ext cx="780290" cy="780290"/>
            </a:xfrm>
            <a:prstGeom prst="rect">
              <a:avLst/>
            </a:prstGeom>
          </p:spPr>
        </p:pic>
        <p:sp>
          <p:nvSpPr>
            <p:cNvPr id="53" name="TextBox 52"/>
            <p:cNvSpPr txBox="1"/>
            <p:nvPr/>
          </p:nvSpPr>
          <p:spPr>
            <a:xfrm>
              <a:off x="8516235" y="2531859"/>
              <a:ext cx="1460340" cy="266602"/>
            </a:xfrm>
            <a:prstGeom prst="rect">
              <a:avLst/>
            </a:prstGeom>
            <a:noFill/>
          </p:spPr>
          <p:txBody>
            <a:bodyPr wrap="squar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Stream Analytics</a:t>
              </a:r>
            </a:p>
          </p:txBody>
        </p:sp>
      </p:grpSp>
      <p:grpSp>
        <p:nvGrpSpPr>
          <p:cNvPr id="20" name="Group 19"/>
          <p:cNvGrpSpPr/>
          <p:nvPr/>
        </p:nvGrpSpPr>
        <p:grpSpPr>
          <a:xfrm>
            <a:off x="8118541" y="3494488"/>
            <a:ext cx="1807417" cy="1282920"/>
            <a:chOff x="8342697" y="3494488"/>
            <a:chExt cx="1807417" cy="1282920"/>
          </a:xfrm>
        </p:grpSpPr>
        <p:pic>
          <p:nvPicPr>
            <p:cNvPr id="14" name="Picture 13"/>
            <p:cNvPicPr>
              <a:picLocks noChangeAspect="1"/>
            </p:cNvPicPr>
            <p:nvPr/>
          </p:nvPicPr>
          <p:blipFill>
            <a:blip r:embed="rId7"/>
            <a:stretch>
              <a:fillRect/>
            </a:stretch>
          </p:blipFill>
          <p:spPr>
            <a:xfrm>
              <a:off x="8856260" y="3494488"/>
              <a:ext cx="780290" cy="780290"/>
            </a:xfrm>
            <a:prstGeom prst="rect">
              <a:avLst/>
            </a:prstGeom>
          </p:spPr>
        </p:pic>
        <p:sp>
          <p:nvSpPr>
            <p:cNvPr id="55" name="TextBox 54"/>
            <p:cNvSpPr txBox="1"/>
            <p:nvPr/>
          </p:nvSpPr>
          <p:spPr>
            <a:xfrm>
              <a:off x="8342697" y="4316906"/>
              <a:ext cx="1807417" cy="460502"/>
            </a:xfrm>
            <a:prstGeom prst="rect">
              <a:avLst/>
            </a:prstGeom>
            <a:noFill/>
          </p:spPr>
          <p:txBody>
            <a:bodyPr wrap="squar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Data Lake</a:t>
              </a:r>
              <a:br>
                <a:rPr lang="en-US" sz="1400" dirty="0">
                  <a:gradFill>
                    <a:gsLst>
                      <a:gs pos="2917">
                        <a:schemeClr val="tx1"/>
                      </a:gs>
                      <a:gs pos="30000">
                        <a:schemeClr val="tx1"/>
                      </a:gs>
                    </a:gsLst>
                    <a:lin ang="5400000" scaled="0"/>
                  </a:gradFill>
                </a:rPr>
              </a:br>
              <a:r>
                <a:rPr lang="en-US" sz="1400" dirty="0">
                  <a:gradFill>
                    <a:gsLst>
                      <a:gs pos="2917">
                        <a:schemeClr val="tx1"/>
                      </a:gs>
                      <a:gs pos="30000">
                        <a:schemeClr val="tx1"/>
                      </a:gs>
                    </a:gsLst>
                    <a:lin ang="5400000" scaled="0"/>
                  </a:gradFill>
                </a:rPr>
                <a:t>Store</a:t>
              </a:r>
            </a:p>
          </p:txBody>
        </p:sp>
      </p:grpSp>
      <p:grpSp>
        <p:nvGrpSpPr>
          <p:cNvPr id="24" name="Group 23"/>
          <p:cNvGrpSpPr/>
          <p:nvPr/>
        </p:nvGrpSpPr>
        <p:grpSpPr>
          <a:xfrm>
            <a:off x="10097908" y="3494488"/>
            <a:ext cx="1807417" cy="1282920"/>
            <a:chOff x="10063581" y="3494488"/>
            <a:chExt cx="1807417" cy="1282920"/>
          </a:xfrm>
        </p:grpSpPr>
        <p:pic>
          <p:nvPicPr>
            <p:cNvPr id="17" name="Picture 16"/>
            <p:cNvPicPr>
              <a:picLocks noChangeAspect="1"/>
            </p:cNvPicPr>
            <p:nvPr/>
          </p:nvPicPr>
          <p:blipFill>
            <a:blip r:embed="rId8"/>
            <a:stretch>
              <a:fillRect/>
            </a:stretch>
          </p:blipFill>
          <p:spPr>
            <a:xfrm>
              <a:off x="10577144" y="3494488"/>
              <a:ext cx="780290" cy="780290"/>
            </a:xfrm>
            <a:prstGeom prst="rect">
              <a:avLst/>
            </a:prstGeom>
          </p:spPr>
        </p:pic>
        <p:sp>
          <p:nvSpPr>
            <p:cNvPr id="56" name="TextBox 55"/>
            <p:cNvSpPr txBox="1"/>
            <p:nvPr/>
          </p:nvSpPr>
          <p:spPr>
            <a:xfrm>
              <a:off x="10063581" y="4316906"/>
              <a:ext cx="1807417" cy="460502"/>
            </a:xfrm>
            <a:prstGeom prst="rect">
              <a:avLst/>
            </a:prstGeom>
            <a:noFill/>
          </p:spPr>
          <p:txBody>
            <a:bodyPr wrap="squar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SQL Data</a:t>
              </a:r>
              <a:br>
                <a:rPr lang="en-US" sz="1400" dirty="0">
                  <a:gradFill>
                    <a:gsLst>
                      <a:gs pos="2917">
                        <a:schemeClr val="tx1"/>
                      </a:gs>
                      <a:gs pos="30000">
                        <a:schemeClr val="tx1"/>
                      </a:gs>
                    </a:gsLst>
                    <a:lin ang="5400000" scaled="0"/>
                  </a:gradFill>
                </a:rPr>
              </a:br>
              <a:r>
                <a:rPr lang="en-US" sz="1400" dirty="0">
                  <a:gradFill>
                    <a:gsLst>
                      <a:gs pos="2917">
                        <a:schemeClr val="tx1"/>
                      </a:gs>
                      <a:gs pos="30000">
                        <a:schemeClr val="tx1"/>
                      </a:gs>
                    </a:gsLst>
                    <a:lin ang="5400000" scaled="0"/>
                  </a:gradFill>
                </a:rPr>
                <a:t>Warehouse</a:t>
              </a:r>
            </a:p>
          </p:txBody>
        </p:sp>
      </p:grpSp>
      <p:grpSp>
        <p:nvGrpSpPr>
          <p:cNvPr id="19" name="Group 18"/>
          <p:cNvGrpSpPr/>
          <p:nvPr/>
        </p:nvGrpSpPr>
        <p:grpSpPr>
          <a:xfrm>
            <a:off x="6020951" y="3494488"/>
            <a:ext cx="1807417" cy="1282920"/>
            <a:chOff x="6762713" y="3494488"/>
            <a:chExt cx="1807417" cy="1282920"/>
          </a:xfrm>
        </p:grpSpPr>
        <p:pic>
          <p:nvPicPr>
            <p:cNvPr id="15" name="Picture 14"/>
            <p:cNvPicPr>
              <a:picLocks noChangeAspect="1"/>
            </p:cNvPicPr>
            <p:nvPr/>
          </p:nvPicPr>
          <p:blipFill>
            <a:blip r:embed="rId9"/>
            <a:stretch>
              <a:fillRect/>
            </a:stretch>
          </p:blipFill>
          <p:spPr>
            <a:xfrm>
              <a:off x="7276276" y="3494488"/>
              <a:ext cx="780290" cy="780290"/>
            </a:xfrm>
            <a:prstGeom prst="rect">
              <a:avLst/>
            </a:prstGeom>
          </p:spPr>
        </p:pic>
        <p:sp>
          <p:nvSpPr>
            <p:cNvPr id="57" name="TextBox 56"/>
            <p:cNvSpPr txBox="1"/>
            <p:nvPr/>
          </p:nvSpPr>
          <p:spPr>
            <a:xfrm>
              <a:off x="6762713" y="4316906"/>
              <a:ext cx="1807417" cy="460502"/>
            </a:xfrm>
            <a:prstGeom prst="rect">
              <a:avLst/>
            </a:prstGeom>
            <a:noFill/>
          </p:spPr>
          <p:txBody>
            <a:bodyPr wrap="squar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Data Lake</a:t>
              </a:r>
              <a:br>
                <a:rPr lang="en-US" sz="1400" dirty="0">
                  <a:gradFill>
                    <a:gsLst>
                      <a:gs pos="2917">
                        <a:schemeClr val="tx1"/>
                      </a:gs>
                      <a:gs pos="30000">
                        <a:schemeClr val="tx1"/>
                      </a:gs>
                    </a:gsLst>
                    <a:lin ang="5400000" scaled="0"/>
                  </a:gradFill>
                </a:rPr>
              </a:br>
              <a:r>
                <a:rPr lang="en-US" sz="1400" dirty="0">
                  <a:gradFill>
                    <a:gsLst>
                      <a:gs pos="2917">
                        <a:schemeClr val="tx1"/>
                      </a:gs>
                      <a:gs pos="30000">
                        <a:schemeClr val="tx1"/>
                      </a:gs>
                    </a:gsLst>
                    <a:lin ang="5400000" scaled="0"/>
                  </a:gradFill>
                </a:rPr>
                <a:t>Analytics</a:t>
              </a:r>
            </a:p>
          </p:txBody>
        </p:sp>
      </p:grpSp>
      <p:grpSp>
        <p:nvGrpSpPr>
          <p:cNvPr id="28" name="Group 27"/>
          <p:cNvGrpSpPr/>
          <p:nvPr/>
        </p:nvGrpSpPr>
        <p:grpSpPr>
          <a:xfrm>
            <a:off x="6296996" y="5530838"/>
            <a:ext cx="1255326" cy="1107326"/>
            <a:chOff x="7041188" y="5530838"/>
            <a:chExt cx="1255326" cy="1107326"/>
          </a:xfrm>
        </p:grpSpPr>
        <p:pic>
          <p:nvPicPr>
            <p:cNvPr id="22" name="Picture 21"/>
            <p:cNvPicPr>
              <a:picLocks noChangeAspect="1"/>
            </p:cNvPicPr>
            <p:nvPr/>
          </p:nvPicPr>
          <p:blipFill>
            <a:blip r:embed="rId10"/>
            <a:stretch>
              <a:fillRect/>
            </a:stretch>
          </p:blipFill>
          <p:spPr>
            <a:xfrm>
              <a:off x="7278706" y="5530838"/>
              <a:ext cx="780290" cy="780290"/>
            </a:xfrm>
            <a:prstGeom prst="rect">
              <a:avLst/>
            </a:prstGeom>
          </p:spPr>
        </p:pic>
        <p:sp>
          <p:nvSpPr>
            <p:cNvPr id="58" name="TextBox 57"/>
            <p:cNvSpPr txBox="1"/>
            <p:nvPr/>
          </p:nvSpPr>
          <p:spPr>
            <a:xfrm>
              <a:off x="7041188" y="6371562"/>
              <a:ext cx="1255326" cy="266602"/>
            </a:xfrm>
            <a:prstGeom prst="rect">
              <a:avLst/>
            </a:prstGeom>
            <a:noFill/>
          </p:spPr>
          <p:txBody>
            <a:bodyPr wrap="squar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Azure Storage</a:t>
              </a:r>
            </a:p>
          </p:txBody>
        </p:sp>
      </p:grpSp>
      <p:grpSp>
        <p:nvGrpSpPr>
          <p:cNvPr id="27" name="Group 26"/>
          <p:cNvGrpSpPr/>
          <p:nvPr/>
        </p:nvGrpSpPr>
        <p:grpSpPr>
          <a:xfrm>
            <a:off x="4328283" y="5530838"/>
            <a:ext cx="997573" cy="1107326"/>
            <a:chOff x="5303847" y="5530838"/>
            <a:chExt cx="997573" cy="1107326"/>
          </a:xfrm>
        </p:grpSpPr>
        <p:pic>
          <p:nvPicPr>
            <p:cNvPr id="16" name="Picture 15"/>
            <p:cNvPicPr>
              <a:picLocks noChangeAspect="1"/>
            </p:cNvPicPr>
            <p:nvPr/>
          </p:nvPicPr>
          <p:blipFill>
            <a:blip r:embed="rId11"/>
            <a:stretch>
              <a:fillRect/>
            </a:stretch>
          </p:blipFill>
          <p:spPr>
            <a:xfrm>
              <a:off x="5412488" y="5530838"/>
              <a:ext cx="780290" cy="780290"/>
            </a:xfrm>
            <a:prstGeom prst="rect">
              <a:avLst/>
            </a:prstGeom>
          </p:spPr>
        </p:pic>
        <p:sp>
          <p:nvSpPr>
            <p:cNvPr id="59" name="TextBox 58"/>
            <p:cNvSpPr txBox="1"/>
            <p:nvPr/>
          </p:nvSpPr>
          <p:spPr>
            <a:xfrm>
              <a:off x="5303847" y="6371562"/>
              <a:ext cx="997573" cy="266602"/>
            </a:xfrm>
            <a:prstGeom prst="rect">
              <a:avLst/>
            </a:prstGeom>
            <a:noFill/>
          </p:spPr>
          <p:txBody>
            <a:bodyPr wrap="squar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Azure ML</a:t>
              </a:r>
            </a:p>
          </p:txBody>
        </p:sp>
      </p:grpSp>
      <p:grpSp>
        <p:nvGrpSpPr>
          <p:cNvPr id="25" name="Group 24"/>
          <p:cNvGrpSpPr/>
          <p:nvPr/>
        </p:nvGrpSpPr>
        <p:grpSpPr>
          <a:xfrm>
            <a:off x="2370677" y="3494488"/>
            <a:ext cx="1248152" cy="1282920"/>
            <a:chOff x="3657945" y="3494488"/>
            <a:chExt cx="1248152" cy="1282920"/>
          </a:xfrm>
        </p:grpSpPr>
        <p:pic>
          <p:nvPicPr>
            <p:cNvPr id="18" name="Picture 17"/>
            <p:cNvPicPr>
              <a:picLocks noChangeAspect="1"/>
            </p:cNvPicPr>
            <p:nvPr/>
          </p:nvPicPr>
          <p:blipFill>
            <a:blip r:embed="rId11"/>
            <a:stretch>
              <a:fillRect/>
            </a:stretch>
          </p:blipFill>
          <p:spPr>
            <a:xfrm>
              <a:off x="3891876" y="3494488"/>
              <a:ext cx="780290" cy="780290"/>
            </a:xfrm>
            <a:prstGeom prst="rect">
              <a:avLst/>
            </a:prstGeom>
          </p:spPr>
        </p:pic>
        <p:sp>
          <p:nvSpPr>
            <p:cNvPr id="60" name="TextBox 59"/>
            <p:cNvSpPr txBox="1"/>
            <p:nvPr/>
          </p:nvSpPr>
          <p:spPr>
            <a:xfrm>
              <a:off x="3657945" y="4316906"/>
              <a:ext cx="1248152" cy="460502"/>
            </a:xfrm>
            <a:prstGeom prst="rect">
              <a:avLst/>
            </a:prstGeom>
            <a:noFill/>
          </p:spPr>
          <p:txBody>
            <a:bodyPr wrap="squar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Azure ML</a:t>
              </a:r>
              <a:br>
                <a:rPr lang="en-US" sz="1400" dirty="0">
                  <a:gradFill>
                    <a:gsLst>
                      <a:gs pos="2917">
                        <a:schemeClr val="tx1"/>
                      </a:gs>
                      <a:gs pos="30000">
                        <a:schemeClr val="tx1"/>
                      </a:gs>
                    </a:gsLst>
                    <a:lin ang="5400000" scaled="0"/>
                  </a:gradFill>
                </a:rPr>
              </a:br>
              <a:r>
                <a:rPr lang="en-US" sz="1400" dirty="0">
                  <a:gradFill>
                    <a:gsLst>
                      <a:gs pos="2917">
                        <a:schemeClr val="tx1"/>
                      </a:gs>
                      <a:gs pos="30000">
                        <a:schemeClr val="tx1"/>
                      </a:gs>
                    </a:gsLst>
                    <a:lin ang="5400000" scaled="0"/>
                  </a:gradFill>
                </a:rPr>
                <a:t>Web Service</a:t>
              </a:r>
            </a:p>
          </p:txBody>
        </p:sp>
      </p:grpSp>
      <p:grpSp>
        <p:nvGrpSpPr>
          <p:cNvPr id="13" name="Group 12"/>
          <p:cNvGrpSpPr/>
          <p:nvPr/>
        </p:nvGrpSpPr>
        <p:grpSpPr>
          <a:xfrm>
            <a:off x="3923361" y="3494488"/>
            <a:ext cx="1807417" cy="1282920"/>
            <a:chOff x="4998515" y="3494488"/>
            <a:chExt cx="1807417" cy="1282920"/>
          </a:xfrm>
        </p:grpSpPr>
        <p:pic>
          <p:nvPicPr>
            <p:cNvPr id="23" name="Picture 22"/>
            <p:cNvPicPr>
              <a:picLocks noChangeAspect="1"/>
            </p:cNvPicPr>
            <p:nvPr/>
          </p:nvPicPr>
          <p:blipFill>
            <a:blip r:embed="rId12"/>
            <a:stretch>
              <a:fillRect/>
            </a:stretch>
          </p:blipFill>
          <p:spPr>
            <a:xfrm>
              <a:off x="5512078" y="3494488"/>
              <a:ext cx="780290" cy="780290"/>
            </a:xfrm>
            <a:prstGeom prst="rect">
              <a:avLst/>
            </a:prstGeom>
          </p:spPr>
        </p:pic>
        <p:sp>
          <p:nvSpPr>
            <p:cNvPr id="61" name="TextBox 60"/>
            <p:cNvSpPr txBox="1"/>
            <p:nvPr/>
          </p:nvSpPr>
          <p:spPr>
            <a:xfrm>
              <a:off x="4998515" y="4316906"/>
              <a:ext cx="1807417" cy="460502"/>
            </a:xfrm>
            <a:prstGeom prst="rect">
              <a:avLst/>
            </a:prstGeom>
            <a:noFill/>
          </p:spPr>
          <p:txBody>
            <a:bodyPr wrap="squar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Text Analytics Cognitive Service</a:t>
              </a:r>
            </a:p>
          </p:txBody>
        </p:sp>
      </p:grpSp>
      <p:sp>
        <p:nvSpPr>
          <p:cNvPr id="2049" name="TextBox 2048"/>
          <p:cNvSpPr txBox="1"/>
          <p:nvPr/>
        </p:nvSpPr>
        <p:spPr>
          <a:xfrm>
            <a:off x="3797084" y="2849151"/>
            <a:ext cx="879014" cy="460502"/>
          </a:xfrm>
          <a:prstGeom prst="rect">
            <a:avLst/>
          </a:prstGeom>
          <a:noFill/>
        </p:spPr>
        <p:txBody>
          <a:bodyPr wrap="none" lIns="36000" tIns="36000" rIns="36000" bIns="36000" rtlCol="0">
            <a:spAutoFit/>
          </a:bodyPr>
          <a:lstStyle>
            <a:defPPr>
              <a:defRPr lang="en-US"/>
            </a:defPPr>
            <a:lvl1pPr algn="ctr">
              <a:lnSpc>
                <a:spcPct val="90000"/>
              </a:lnSpc>
              <a:spcAft>
                <a:spcPts val="600"/>
              </a:spcAft>
              <a:defRPr sz="1400">
                <a:gradFill>
                  <a:gsLst>
                    <a:gs pos="2917">
                      <a:schemeClr val="tx1"/>
                    </a:gs>
                    <a:gs pos="30000">
                      <a:schemeClr val="tx1"/>
                    </a:gs>
                  </a:gsLst>
                  <a:lin ang="5400000" scaled="0"/>
                </a:gradFill>
              </a:defRPr>
            </a:lvl1pPr>
          </a:lstStyle>
          <a:p>
            <a:pPr algn="l"/>
            <a:r>
              <a:rPr lang="en-US" i="1" dirty="0">
                <a:solidFill>
                  <a:schemeClr val="accent4">
                    <a:lumMod val="60000"/>
                    <a:lumOff val="40000"/>
                  </a:schemeClr>
                </a:solidFill>
              </a:rPr>
              <a:t>Sentiment</a:t>
            </a:r>
            <a:br>
              <a:rPr lang="en-US" i="1" dirty="0">
                <a:solidFill>
                  <a:schemeClr val="accent4">
                    <a:lumMod val="60000"/>
                    <a:lumOff val="40000"/>
                  </a:schemeClr>
                </a:solidFill>
              </a:rPr>
            </a:br>
            <a:r>
              <a:rPr lang="en-US" i="1" dirty="0">
                <a:solidFill>
                  <a:schemeClr val="accent4">
                    <a:lumMod val="60000"/>
                    <a:lumOff val="40000"/>
                  </a:schemeClr>
                </a:solidFill>
              </a:rPr>
              <a:t>analysis</a:t>
            </a:r>
          </a:p>
        </p:txBody>
      </p:sp>
      <p:sp>
        <p:nvSpPr>
          <p:cNvPr id="64" name="TextBox 63"/>
          <p:cNvSpPr txBox="1"/>
          <p:nvPr/>
        </p:nvSpPr>
        <p:spPr>
          <a:xfrm>
            <a:off x="5475652" y="3222110"/>
            <a:ext cx="916652" cy="460502"/>
          </a:xfrm>
          <a:prstGeom prst="rect">
            <a:avLst/>
          </a:prstGeom>
          <a:noFill/>
        </p:spPr>
        <p:txBody>
          <a:bodyPr wrap="none" lIns="36000" tIns="36000" rIns="36000" bIns="36000" rtlCol="0">
            <a:spAutoFit/>
          </a:bodyPr>
          <a:lstStyle>
            <a:defPPr>
              <a:defRPr lang="en-US"/>
            </a:defPPr>
            <a:lvl1pPr algn="ctr">
              <a:lnSpc>
                <a:spcPct val="90000"/>
              </a:lnSpc>
              <a:spcAft>
                <a:spcPts val="600"/>
              </a:spcAft>
              <a:defRPr sz="1400">
                <a:gradFill>
                  <a:gsLst>
                    <a:gs pos="2917">
                      <a:schemeClr val="tx1"/>
                    </a:gs>
                    <a:gs pos="30000">
                      <a:schemeClr val="tx1"/>
                    </a:gs>
                  </a:gsLst>
                  <a:lin ang="5400000" scaled="0"/>
                </a:gradFill>
              </a:defRPr>
            </a:lvl1pPr>
          </a:lstStyle>
          <a:p>
            <a:pPr algn="l"/>
            <a:r>
              <a:rPr lang="en-US" i="1" dirty="0">
                <a:solidFill>
                  <a:schemeClr val="accent4">
                    <a:lumMod val="60000"/>
                    <a:lumOff val="40000"/>
                  </a:schemeClr>
                </a:solidFill>
              </a:rPr>
              <a:t>Key phrase</a:t>
            </a:r>
            <a:br>
              <a:rPr lang="en-US" i="1" dirty="0">
                <a:solidFill>
                  <a:schemeClr val="accent4">
                    <a:lumMod val="60000"/>
                    <a:lumOff val="40000"/>
                  </a:schemeClr>
                </a:solidFill>
              </a:rPr>
            </a:br>
            <a:r>
              <a:rPr lang="en-US" i="1" dirty="0">
                <a:solidFill>
                  <a:schemeClr val="accent4">
                    <a:lumMod val="60000"/>
                    <a:lumOff val="40000"/>
                  </a:schemeClr>
                </a:solidFill>
              </a:rPr>
              <a:t>extraction</a:t>
            </a:r>
          </a:p>
        </p:txBody>
      </p:sp>
      <p:sp>
        <p:nvSpPr>
          <p:cNvPr id="2051" name="TextBox 2050"/>
          <p:cNvSpPr txBox="1"/>
          <p:nvPr/>
        </p:nvSpPr>
        <p:spPr>
          <a:xfrm rot="16200000">
            <a:off x="11303661" y="3823599"/>
            <a:ext cx="1545423" cy="544765"/>
          </a:xfrm>
          <a:prstGeom prst="rect">
            <a:avLst/>
          </a:prstGeom>
          <a:noFill/>
        </p:spPr>
        <p:txBody>
          <a:bodyPr wrap="none" lIns="182880" tIns="146304" rIns="182880" bIns="146304" rtlCol="0">
            <a:spAutoFit/>
          </a:bodyPr>
          <a:lstStyle/>
          <a:p>
            <a:pPr>
              <a:lnSpc>
                <a:spcPct val="90000"/>
              </a:lnSpc>
              <a:spcAft>
                <a:spcPts val="600"/>
              </a:spcAft>
            </a:pPr>
            <a:r>
              <a:rPr lang="en-US">
                <a:gradFill>
                  <a:gsLst>
                    <a:gs pos="2917">
                      <a:schemeClr val="tx1"/>
                    </a:gs>
                    <a:gs pos="30000">
                      <a:schemeClr val="tx1"/>
                    </a:gs>
                  </a:gsLst>
                  <a:lin ang="5400000" scaled="0"/>
                </a:gradFill>
              </a:rPr>
              <a:t>COLD PATH</a:t>
            </a:r>
            <a:endParaRPr lang="en-US" dirty="0" err="1">
              <a:gradFill>
                <a:gsLst>
                  <a:gs pos="2917">
                    <a:schemeClr val="tx1"/>
                  </a:gs>
                  <a:gs pos="30000">
                    <a:schemeClr val="tx1"/>
                  </a:gs>
                </a:gsLst>
                <a:lin ang="5400000" scaled="0"/>
              </a:gradFill>
            </a:endParaRPr>
          </a:p>
        </p:txBody>
      </p:sp>
      <p:sp>
        <p:nvSpPr>
          <p:cNvPr id="67" name="TextBox 66"/>
          <p:cNvSpPr txBox="1"/>
          <p:nvPr/>
        </p:nvSpPr>
        <p:spPr>
          <a:xfrm rot="16200000">
            <a:off x="11361817" y="1915354"/>
            <a:ext cx="1408206" cy="544765"/>
          </a:xfrm>
          <a:prstGeom prst="rect">
            <a:avLst/>
          </a:prstGeom>
          <a:noFill/>
        </p:spPr>
        <p:txBody>
          <a:bodyPr wrap="none" lIns="182880" tIns="146304" rIns="182880" bIns="146304" rtlCol="0">
            <a:spAutoFit/>
          </a:bodyPr>
          <a:lstStyle/>
          <a:p>
            <a:pPr>
              <a:lnSpc>
                <a:spcPct val="90000"/>
              </a:lnSpc>
              <a:spcAft>
                <a:spcPts val="600"/>
              </a:spcAft>
            </a:pPr>
            <a:r>
              <a:rPr lang="en-US">
                <a:gradFill>
                  <a:gsLst>
                    <a:gs pos="2917">
                      <a:schemeClr val="tx1"/>
                    </a:gs>
                    <a:gs pos="30000">
                      <a:schemeClr val="tx1"/>
                    </a:gs>
                  </a:gsLst>
                  <a:lin ang="5400000" scaled="0"/>
                </a:gradFill>
              </a:rPr>
              <a:t>HOT PATH</a:t>
            </a:r>
            <a:endParaRPr lang="en-US" dirty="0" err="1">
              <a:gradFill>
                <a:gsLst>
                  <a:gs pos="2917">
                    <a:schemeClr val="tx1"/>
                  </a:gs>
                  <a:gs pos="30000">
                    <a:schemeClr val="tx1"/>
                  </a:gs>
                </a:gsLst>
                <a:lin ang="5400000" scaled="0"/>
              </a:gradFill>
            </a:endParaRPr>
          </a:p>
        </p:txBody>
      </p:sp>
      <p:sp>
        <p:nvSpPr>
          <p:cNvPr id="72" name="TextBox 71"/>
          <p:cNvSpPr txBox="1"/>
          <p:nvPr/>
        </p:nvSpPr>
        <p:spPr>
          <a:xfrm>
            <a:off x="8933319" y="6025329"/>
            <a:ext cx="1127544" cy="266602"/>
          </a:xfrm>
          <a:prstGeom prst="rect">
            <a:avLst/>
          </a:prstGeom>
          <a:noFill/>
        </p:spPr>
        <p:txBody>
          <a:bodyPr wrap="none" lIns="36000" tIns="36000" rIns="36000" bIns="36000" rtlCol="0">
            <a:spAutoFit/>
          </a:bodyPr>
          <a:lstStyle>
            <a:defPPr>
              <a:defRPr lang="en-US"/>
            </a:defPPr>
            <a:lvl1pPr algn="ctr">
              <a:lnSpc>
                <a:spcPct val="90000"/>
              </a:lnSpc>
              <a:spcAft>
                <a:spcPts val="600"/>
              </a:spcAft>
              <a:defRPr sz="1400">
                <a:gradFill>
                  <a:gsLst>
                    <a:gs pos="2917">
                      <a:schemeClr val="tx1"/>
                    </a:gs>
                    <a:gs pos="30000">
                      <a:schemeClr val="tx1"/>
                    </a:gs>
                  </a:gsLst>
                  <a:lin ang="5400000" scaled="0"/>
                </a:gradFill>
              </a:defRPr>
            </a:lvl1pPr>
          </a:lstStyle>
          <a:p>
            <a:pPr algn="l"/>
            <a:r>
              <a:rPr lang="en-US" i="1" dirty="0">
                <a:solidFill>
                  <a:schemeClr val="accent4">
                    <a:lumMod val="60000"/>
                    <a:lumOff val="40000"/>
                  </a:schemeClr>
                </a:solidFill>
              </a:rPr>
              <a:t>Orchestration</a:t>
            </a:r>
          </a:p>
        </p:txBody>
      </p:sp>
      <p:grpSp>
        <p:nvGrpSpPr>
          <p:cNvPr id="30" name="Group 29"/>
          <p:cNvGrpSpPr/>
          <p:nvPr/>
        </p:nvGrpSpPr>
        <p:grpSpPr>
          <a:xfrm>
            <a:off x="10167664" y="5366648"/>
            <a:ext cx="1667905" cy="1526093"/>
            <a:chOff x="10155768" y="5366648"/>
            <a:chExt cx="1667905" cy="1526093"/>
          </a:xfrm>
        </p:grpSpPr>
        <p:sp>
          <p:nvSpPr>
            <p:cNvPr id="69" name="Rectangle: Rounded Corners 68"/>
            <p:cNvSpPr/>
            <p:nvPr/>
          </p:nvSpPr>
          <p:spPr bwMode="auto">
            <a:xfrm>
              <a:off x="10155768" y="5366648"/>
              <a:ext cx="1667905" cy="1526093"/>
            </a:xfrm>
            <a:prstGeom prst="roundRect">
              <a:avLst/>
            </a:prstGeom>
            <a:solidFill>
              <a:schemeClr val="bg2">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65" name="TextBox 64"/>
            <p:cNvSpPr txBox="1"/>
            <p:nvPr/>
          </p:nvSpPr>
          <p:spPr>
            <a:xfrm>
              <a:off x="10342566" y="6371562"/>
              <a:ext cx="1294309" cy="266602"/>
            </a:xfrm>
            <a:prstGeom prst="rect">
              <a:avLst/>
            </a:prstGeom>
            <a:noFill/>
          </p:spPr>
          <p:txBody>
            <a:bodyPr wrap="squar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Data Factory</a:t>
              </a:r>
            </a:p>
          </p:txBody>
        </p:sp>
        <p:pic>
          <p:nvPicPr>
            <p:cNvPr id="73" name="Picture 72"/>
            <p:cNvPicPr>
              <a:picLocks noChangeAspect="1"/>
            </p:cNvPicPr>
            <p:nvPr/>
          </p:nvPicPr>
          <p:blipFill>
            <a:blip r:embed="rId13"/>
            <a:stretch>
              <a:fillRect/>
            </a:stretch>
          </p:blipFill>
          <p:spPr>
            <a:xfrm>
              <a:off x="10599575" y="5530838"/>
              <a:ext cx="780290" cy="780290"/>
            </a:xfrm>
            <a:prstGeom prst="rect">
              <a:avLst/>
            </a:prstGeom>
          </p:spPr>
        </p:pic>
      </p:grpSp>
      <p:sp>
        <p:nvSpPr>
          <p:cNvPr id="75" name="Arrow: Left-Right 74"/>
          <p:cNvSpPr/>
          <p:nvPr/>
        </p:nvSpPr>
        <p:spPr bwMode="auto">
          <a:xfrm rot="5400000">
            <a:off x="2781321" y="2938692"/>
            <a:ext cx="426865" cy="281421"/>
          </a:xfrm>
          <a:prstGeom prst="lef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76" name="Arrow: Bent 75"/>
          <p:cNvSpPr/>
          <p:nvPr/>
        </p:nvSpPr>
        <p:spPr bwMode="auto">
          <a:xfrm rot="16200000">
            <a:off x="3041341" y="4804841"/>
            <a:ext cx="977945" cy="1352535"/>
          </a:xfrm>
          <a:prstGeom prst="bentArrow">
            <a:avLst>
              <a:gd name="adj1" fmla="val 15531"/>
              <a:gd name="adj2" fmla="val 14940"/>
              <a:gd name="adj3" fmla="val 19082"/>
              <a:gd name="adj4" fmla="val 43750"/>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78" name="TextBox 77"/>
          <p:cNvSpPr txBox="1"/>
          <p:nvPr/>
        </p:nvSpPr>
        <p:spPr>
          <a:xfrm>
            <a:off x="2583888" y="6025329"/>
            <a:ext cx="1797919" cy="266602"/>
          </a:xfrm>
          <a:prstGeom prst="rect">
            <a:avLst/>
          </a:prstGeom>
          <a:noFill/>
        </p:spPr>
        <p:txBody>
          <a:bodyPr wrap="none" lIns="36000" tIns="36000" rIns="36000" bIns="36000" rtlCol="0">
            <a:spAutoFit/>
          </a:bodyPr>
          <a:lstStyle>
            <a:defPPr>
              <a:defRPr lang="en-US"/>
            </a:defPPr>
            <a:lvl1pPr algn="ctr">
              <a:lnSpc>
                <a:spcPct val="90000"/>
              </a:lnSpc>
              <a:spcAft>
                <a:spcPts val="600"/>
              </a:spcAft>
              <a:defRPr sz="1400">
                <a:gradFill>
                  <a:gsLst>
                    <a:gs pos="2917">
                      <a:schemeClr val="tx1"/>
                    </a:gs>
                    <a:gs pos="30000">
                      <a:schemeClr val="tx1"/>
                    </a:gs>
                  </a:gsLst>
                  <a:lin ang="5400000" scaled="0"/>
                </a:gradFill>
              </a:defRPr>
            </a:lvl1pPr>
          </a:lstStyle>
          <a:p>
            <a:pPr algn="l"/>
            <a:r>
              <a:rPr lang="en-US" i="1" dirty="0">
                <a:solidFill>
                  <a:schemeClr val="accent4">
                    <a:lumMod val="60000"/>
                    <a:lumOff val="40000"/>
                  </a:schemeClr>
                </a:solidFill>
              </a:rPr>
              <a:t>Operationalize model </a:t>
            </a:r>
          </a:p>
        </p:txBody>
      </p:sp>
      <p:sp>
        <p:nvSpPr>
          <p:cNvPr id="79" name="TextBox 78"/>
          <p:cNvSpPr txBox="1"/>
          <p:nvPr/>
        </p:nvSpPr>
        <p:spPr>
          <a:xfrm>
            <a:off x="2012043" y="2842312"/>
            <a:ext cx="801718" cy="474181"/>
          </a:xfrm>
          <a:prstGeom prst="rect">
            <a:avLst/>
          </a:prstGeom>
          <a:noFill/>
        </p:spPr>
        <p:txBody>
          <a:bodyPr wrap="square" lIns="36000" tIns="36000" rIns="36000" bIns="36000" rtlCol="0">
            <a:spAutoFit/>
          </a:bodyPr>
          <a:lstStyle>
            <a:defPPr>
              <a:defRPr lang="en-US"/>
            </a:defPPr>
            <a:lvl1pPr algn="ctr">
              <a:lnSpc>
                <a:spcPct val="90000"/>
              </a:lnSpc>
              <a:spcAft>
                <a:spcPts val="600"/>
              </a:spcAft>
              <a:defRPr sz="1400">
                <a:gradFill>
                  <a:gsLst>
                    <a:gs pos="2917">
                      <a:schemeClr val="tx1"/>
                    </a:gs>
                    <a:gs pos="30000">
                      <a:schemeClr val="tx1"/>
                    </a:gs>
                  </a:gsLst>
                  <a:lin ang="5400000" scaled="0"/>
                </a:gradFill>
              </a:defRPr>
            </a:lvl1pPr>
          </a:lstStyle>
          <a:p>
            <a:pPr algn="l"/>
            <a:r>
              <a:rPr lang="en-US" i="1" dirty="0">
                <a:solidFill>
                  <a:schemeClr val="accent4">
                    <a:lumMod val="60000"/>
                    <a:lumOff val="40000"/>
                  </a:schemeClr>
                </a:solidFill>
              </a:rPr>
              <a:t>Select best offer</a:t>
            </a:r>
          </a:p>
        </p:txBody>
      </p:sp>
      <p:grpSp>
        <p:nvGrpSpPr>
          <p:cNvPr id="2" name="Group 1"/>
          <p:cNvGrpSpPr/>
          <p:nvPr/>
        </p:nvGrpSpPr>
        <p:grpSpPr>
          <a:xfrm>
            <a:off x="366141" y="1608651"/>
            <a:ext cx="1441412" cy="1325232"/>
            <a:chOff x="1879907" y="1608651"/>
            <a:chExt cx="1441412" cy="1325232"/>
          </a:xfrm>
        </p:grpSpPr>
        <p:pic>
          <p:nvPicPr>
            <p:cNvPr id="2055" name="Picture 2054"/>
            <p:cNvPicPr>
              <a:picLocks noChangeAspect="1"/>
            </p:cNvPicPr>
            <p:nvPr/>
          </p:nvPicPr>
          <p:blipFill>
            <a:blip r:embed="rId14"/>
            <a:stretch>
              <a:fillRect/>
            </a:stretch>
          </p:blipFill>
          <p:spPr>
            <a:xfrm>
              <a:off x="2210468" y="1608651"/>
              <a:ext cx="780290" cy="780290"/>
            </a:xfrm>
            <a:prstGeom prst="rect">
              <a:avLst/>
            </a:prstGeom>
          </p:spPr>
        </p:pic>
        <p:sp>
          <p:nvSpPr>
            <p:cNvPr id="82" name="TextBox 81"/>
            <p:cNvSpPr txBox="1"/>
            <p:nvPr/>
          </p:nvSpPr>
          <p:spPr>
            <a:xfrm>
              <a:off x="1879907" y="2396437"/>
              <a:ext cx="1441412" cy="537446"/>
            </a:xfrm>
            <a:prstGeom prst="rect">
              <a:avLst/>
            </a:prstGeom>
            <a:noFill/>
          </p:spPr>
          <p:txBody>
            <a:bodyPr wrap="non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LUIS</a:t>
              </a:r>
            </a:p>
            <a:p>
              <a:pPr algn="ctr">
                <a:lnSpc>
                  <a:spcPct val="90000"/>
                </a:lnSpc>
                <a:spcAft>
                  <a:spcPts val="600"/>
                </a:spcAft>
              </a:pPr>
              <a:r>
                <a:rPr lang="en-US" sz="1400" dirty="0">
                  <a:gradFill>
                    <a:gsLst>
                      <a:gs pos="2917">
                        <a:schemeClr val="tx1"/>
                      </a:gs>
                      <a:gs pos="30000">
                        <a:schemeClr val="tx1"/>
                      </a:gs>
                    </a:gsLst>
                    <a:lin ang="5400000" scaled="0"/>
                  </a:gradFill>
                </a:rPr>
                <a:t>Cognitive Service</a:t>
              </a:r>
            </a:p>
          </p:txBody>
        </p:sp>
      </p:grpSp>
      <p:sp>
        <p:nvSpPr>
          <p:cNvPr id="83" name="Arrow: Left-Right 82"/>
          <p:cNvSpPr/>
          <p:nvPr/>
        </p:nvSpPr>
        <p:spPr bwMode="auto">
          <a:xfrm>
            <a:off x="1829165" y="1858086"/>
            <a:ext cx="426865" cy="281421"/>
          </a:xfrm>
          <a:prstGeom prst="lef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nvGrpSpPr>
          <p:cNvPr id="6" name="Group 5"/>
          <p:cNvGrpSpPr/>
          <p:nvPr/>
        </p:nvGrpSpPr>
        <p:grpSpPr>
          <a:xfrm>
            <a:off x="10547980" y="1608196"/>
            <a:ext cx="907272" cy="1190265"/>
            <a:chOff x="10511665" y="1608196"/>
            <a:chExt cx="907272" cy="1190265"/>
          </a:xfrm>
        </p:grpSpPr>
        <p:sp>
          <p:nvSpPr>
            <p:cNvPr id="54" name="TextBox 53"/>
            <p:cNvSpPr txBox="1"/>
            <p:nvPr/>
          </p:nvSpPr>
          <p:spPr>
            <a:xfrm>
              <a:off x="10511665" y="2531859"/>
              <a:ext cx="907272" cy="266602"/>
            </a:xfrm>
            <a:prstGeom prst="rect">
              <a:avLst/>
            </a:prstGeom>
            <a:noFill/>
          </p:spPr>
          <p:txBody>
            <a:bodyPr wrap="squar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Power BI</a:t>
              </a:r>
            </a:p>
          </p:txBody>
        </p:sp>
        <p:pic>
          <p:nvPicPr>
            <p:cNvPr id="2056" name="Picture 4" descr="https://lh3.googleusercontent.com/TwlQ8-DQ9D52XN6QSJekBe8Gd-h2yNwky-SwcKgCtkDsYGTA_Q_4yIXfO92AAX4dmg=w300"/>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0574701" y="1608196"/>
              <a:ext cx="781200" cy="781200"/>
            </a:xfrm>
            <a:prstGeom prst="rect">
              <a:avLst/>
            </a:prstGeom>
            <a:noFill/>
            <a:extLst>
              <a:ext uri="{909E8E84-426E-40DD-AFC4-6F175D3DCCD1}">
                <a14:hiddenFill xmlns:a14="http://schemas.microsoft.com/office/drawing/2010/main">
                  <a:solidFill>
                    <a:srgbClr val="FFFFFF"/>
                  </a:solidFill>
                </a14:hiddenFill>
              </a:ext>
            </a:extLst>
          </p:spPr>
        </p:pic>
      </p:grpSp>
      <p:sp>
        <p:nvSpPr>
          <p:cNvPr id="87" name="Arrow: Bent 86"/>
          <p:cNvSpPr/>
          <p:nvPr/>
        </p:nvSpPr>
        <p:spPr bwMode="auto">
          <a:xfrm rot="16200000">
            <a:off x="8971797" y="4881010"/>
            <a:ext cx="977945" cy="1195811"/>
          </a:xfrm>
          <a:prstGeom prst="bentArrow">
            <a:avLst>
              <a:gd name="adj1" fmla="val 15531"/>
              <a:gd name="adj2" fmla="val 14940"/>
              <a:gd name="adj3" fmla="val 19082"/>
              <a:gd name="adj4" fmla="val 43750"/>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795055793"/>
      </p:ext>
    </p:extLst>
  </p:cSld>
  <p:clrMapOvr>
    <a:masterClrMapping/>
  </p:clrMapOvr>
  <p:transition>
    <p:fade/>
  </p:transition>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72464"/>
          </a:xfrm>
        </p:spPr>
        <p:txBody>
          <a:bodyPr/>
          <a:lstStyle/>
          <a:p>
            <a:r>
              <a:rPr lang="en-US" dirty="0"/>
              <a:t>Delete Resource Group</a:t>
            </a:r>
            <a:endParaRPr lang="en-GB" dirty="0"/>
          </a:p>
        </p:txBody>
      </p:sp>
      <p:sp>
        <p:nvSpPr>
          <p:cNvPr id="4" name="Content Placeholder 3"/>
          <p:cNvSpPr>
            <a:spLocks noGrp="1"/>
          </p:cNvSpPr>
          <p:nvPr>
            <p:ph sz="quarter" idx="11"/>
          </p:nvPr>
        </p:nvSpPr>
        <p:spPr>
          <a:xfrm>
            <a:off x="183263" y="1394165"/>
            <a:ext cx="3566121" cy="3354765"/>
          </a:xfrm>
        </p:spPr>
        <p:txBody>
          <a:bodyPr/>
          <a:lstStyle/>
          <a:p>
            <a:r>
              <a:rPr lang="en-US" dirty="0"/>
              <a:t>When you’re done, go to the Resource groups pane and click “…” next to your resource group. Then click Delete, and follow the steps in the confirmation dialog.</a:t>
            </a:r>
          </a:p>
          <a:p>
            <a:endParaRPr lang="en-US" dirty="0"/>
          </a:p>
          <a:p>
            <a:pPr marL="0" indent="0">
              <a:buNone/>
            </a:pPr>
            <a:r>
              <a:rPr lang="en-US" b="1" dirty="0">
                <a:solidFill>
                  <a:srgbClr val="FF0000"/>
                </a:solidFill>
              </a:rPr>
              <a:t>WARNING: this will delete all the work you’ve performed in this lab!</a:t>
            </a:r>
            <a:endParaRPr lang="en-GB" b="1" dirty="0">
              <a:solidFill>
                <a:srgbClr val="FF0000"/>
              </a:solidFill>
            </a:endParaRPr>
          </a:p>
        </p:txBody>
      </p:sp>
      <p:pic>
        <p:nvPicPr>
          <p:cNvPr id="8" name="Picture Placeholder 7" descr="Resource groups - Microsoft Azure - Internet Explorer">
            <a:hlinkClick r:id="rId2"/>
          </p:cNvPr>
          <p:cNvPicPr>
            <a:picLocks noGrp="1" noChangeAspect="1"/>
          </p:cNvPicPr>
          <p:nvPr>
            <p:ph type="pic" sz="quarter" idx="10"/>
          </p:nvPr>
        </p:nvPicPr>
        <p:blipFill>
          <a:blip r:embed="rId3"/>
          <a:srcRect t="11" b="11"/>
          <a:stretch>
            <a:fillRect/>
          </a:stretch>
        </p:blipFill>
        <p:spPr/>
      </p:pic>
    </p:spTree>
    <p:extLst>
      <p:ext uri="{BB962C8B-B14F-4D97-AF65-F5344CB8AC3E}">
        <p14:creationId xmlns:p14="http://schemas.microsoft.com/office/powerpoint/2010/main" val="470322875"/>
      </p:ext>
    </p:extLst>
  </p:cSld>
  <p:clrMapOvr>
    <a:masterClrMapping/>
  </p:clrMapOvr>
  <p:transition>
    <p:fade/>
  </p:transition>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invGray">
          <a:xfrm>
            <a:off x="275401" y="3040122"/>
            <a:ext cx="3646513" cy="781135"/>
          </a:xfrm>
          <a:prstGeom prst="rect">
            <a:avLst/>
          </a:prstGeom>
        </p:spPr>
      </p:pic>
      <p:sp>
        <p:nvSpPr>
          <p:cNvPr id="12" name="Text Box 3"/>
          <p:cNvSpPr txBox="1">
            <a:spLocks noChangeArrowheads="1"/>
          </p:cNvSpPr>
          <p:nvPr/>
        </p:nvSpPr>
        <p:spPr bwMode="blackWhite">
          <a:xfrm>
            <a:off x="257431" y="6273667"/>
            <a:ext cx="10590993" cy="415452"/>
          </a:xfrm>
          <a:prstGeom prst="rect">
            <a:avLst/>
          </a:prstGeom>
          <a:noFill/>
          <a:ln w="12700">
            <a:noFill/>
            <a:miter lim="800000"/>
            <a:headEnd type="none" w="sm" len="sm"/>
            <a:tailEnd type="none" w="sm" len="sm"/>
          </a:ln>
          <a:effectLst/>
        </p:spPr>
        <p:txBody>
          <a:bodyPr vert="horz" wrap="square" lIns="91392" tIns="45697" rIns="91392" bIns="45697" numCol="1" anchor="t" anchorCtr="0" compatLnSpc="1">
            <a:prstTxWarp prst="textNoShape">
              <a:avLst/>
            </a:prstTxWarp>
            <a:spAutoFit/>
          </a:bodyPr>
          <a:lstStyle/>
          <a:p>
            <a:pPr defTabSz="913748" eaLnBrk="0" hangingPunct="0"/>
            <a:r>
              <a:rPr lang="en-US" sz="700" kern="0" dirty="0">
                <a:gradFill>
                  <a:gsLst>
                    <a:gs pos="11940">
                      <a:srgbClr val="FFFFFF"/>
                    </a:gs>
                    <a:gs pos="24000">
                      <a:srgbClr val="FFFFFF"/>
                    </a:gs>
                  </a:gsLst>
                  <a:lin ang="5400000" scaled="0"/>
                </a:gradFill>
                <a:cs typeface="Arial" charset="0"/>
              </a:rPr>
              <a:t>© 2017 Microsoft Corporation. All rights reserved. Microsoft, Windows, Windows Vista and other product names are or may be registered trademarks and/or trademarks in the U.S. and/or other countries.</a:t>
            </a:r>
          </a:p>
          <a:p>
            <a:pPr defTabSz="913748" eaLnBrk="0" hangingPunct="0"/>
            <a:r>
              <a:rPr lang="en-US" sz="700" kern="0" dirty="0">
                <a:gradFill>
                  <a:gsLst>
                    <a:gs pos="11940">
                      <a:srgbClr val="FFFFFF"/>
                    </a:gs>
                    <a:gs pos="24000">
                      <a:srgbClr val="FFFFFF"/>
                    </a:gs>
                  </a:gsLst>
                  <a:lin ang="5400000" scaled="0"/>
                </a:gra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7251534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Phased deployment</a:t>
            </a:r>
            <a:endParaRPr lang="en-US" dirty="0"/>
          </a:p>
        </p:txBody>
      </p:sp>
      <p:sp>
        <p:nvSpPr>
          <p:cNvPr id="3" name="Text Placeholder 2"/>
          <p:cNvSpPr>
            <a:spLocks noGrp="1"/>
          </p:cNvSpPr>
          <p:nvPr>
            <p:ph type="body" sz="quarter" idx="10"/>
          </p:nvPr>
        </p:nvSpPr>
        <p:spPr>
          <a:xfrm>
            <a:off x="274638" y="1212850"/>
            <a:ext cx="11887200" cy="2123658"/>
          </a:xfrm>
        </p:spPr>
        <p:txBody>
          <a:bodyPr/>
          <a:lstStyle/>
          <a:p>
            <a:r>
              <a:rPr lang="en-US" sz="2800" dirty="0"/>
              <a:t>The solution uses machine learning in multiple places. Cognitive services for sentiment analysis and </a:t>
            </a:r>
            <a:r>
              <a:rPr lang="en-US" sz="2800" dirty="0" err="1"/>
              <a:t>keyphrase</a:t>
            </a:r>
            <a:r>
              <a:rPr lang="en-US" sz="2800" dirty="0"/>
              <a:t> extraction require no training and can be used off-the-shelf. However, the language understanding model (LUIS) and offer acceptance prediction model (Azure ML) require labeled data to be collected before they can be deployed.</a:t>
            </a:r>
          </a:p>
        </p:txBody>
      </p:sp>
    </p:spTree>
    <p:extLst>
      <p:ext uri="{BB962C8B-B14F-4D97-AF65-F5344CB8AC3E}">
        <p14:creationId xmlns:p14="http://schemas.microsoft.com/office/powerpoint/2010/main" val="79672833"/>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Phased deployment</a:t>
            </a:r>
            <a:endParaRPr lang="en-US" dirty="0"/>
          </a:p>
        </p:txBody>
      </p:sp>
      <p:sp>
        <p:nvSpPr>
          <p:cNvPr id="3" name="Text Placeholder 2"/>
          <p:cNvSpPr>
            <a:spLocks noGrp="1"/>
          </p:cNvSpPr>
          <p:nvPr>
            <p:ph type="body" sz="quarter" idx="10"/>
          </p:nvPr>
        </p:nvSpPr>
        <p:spPr>
          <a:xfrm>
            <a:off x="274638" y="1212850"/>
            <a:ext cx="11887200" cy="1735860"/>
          </a:xfrm>
        </p:spPr>
        <p:txBody>
          <a:bodyPr/>
          <a:lstStyle/>
          <a:p>
            <a:r>
              <a:rPr lang="en-US" sz="2800" dirty="0"/>
              <a:t>We will first run the bot with an empty a language understanding model. We will then manually label the utterances collected from the “real world”, so that the understanding model is able to extract and label intents concepts, such as complaining about a particular car </a:t>
            </a:r>
            <a:r>
              <a:rPr lang="en-US" sz="2800"/>
              <a:t>model.</a:t>
            </a:r>
            <a:endParaRPr lang="en-US" sz="2800" dirty="0"/>
          </a:p>
        </p:txBody>
      </p:sp>
      <p:pic>
        <p:nvPicPr>
          <p:cNvPr id="4" name="Picture 3"/>
          <p:cNvPicPr>
            <a:picLocks noChangeAspect="1"/>
          </p:cNvPicPr>
          <p:nvPr/>
        </p:nvPicPr>
        <p:blipFill>
          <a:blip r:embed="rId2"/>
          <a:stretch>
            <a:fillRect/>
          </a:stretch>
        </p:blipFill>
        <p:spPr>
          <a:xfrm>
            <a:off x="3532188" y="3771579"/>
            <a:ext cx="5372100" cy="2724150"/>
          </a:xfrm>
          <a:prstGeom prst="rect">
            <a:avLst/>
          </a:prstGeom>
        </p:spPr>
      </p:pic>
    </p:spTree>
    <p:extLst>
      <p:ext uri="{BB962C8B-B14F-4D97-AF65-F5344CB8AC3E}">
        <p14:creationId xmlns:p14="http://schemas.microsoft.com/office/powerpoint/2010/main" val="1705793965"/>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Phased deployment</a:t>
            </a:r>
            <a:endParaRPr lang="en-US" dirty="0"/>
          </a:p>
        </p:txBody>
      </p:sp>
      <p:sp>
        <p:nvSpPr>
          <p:cNvPr id="3" name="Text Placeholder 2"/>
          <p:cNvSpPr>
            <a:spLocks noGrp="1"/>
          </p:cNvSpPr>
          <p:nvPr>
            <p:ph type="body" sz="quarter" idx="10"/>
          </p:nvPr>
        </p:nvSpPr>
        <p:spPr>
          <a:xfrm>
            <a:off x="274638" y="1212850"/>
            <a:ext cx="11887200" cy="2991588"/>
          </a:xfrm>
        </p:spPr>
        <p:txBody>
          <a:bodyPr/>
          <a:lstStyle/>
          <a:p>
            <a:r>
              <a:rPr lang="en-US" sz="2400" dirty="0"/>
              <a:t>We will initially build the system without Azure machine learning. The bot will randomly make an offer (brochure or appointment) to each bot user. After a language understanding model is deployed, we will be able to collect structured data to train our model.</a:t>
            </a:r>
          </a:p>
          <a:p>
            <a:r>
              <a:rPr lang="en-US" sz="2400" dirty="0"/>
              <a:t>We will then create a machine learning model to predict which offer is most likely to be accepted based on the message sent by a bot user. We will then modify the bot to use this machine learning model to make targeted offers.</a:t>
            </a:r>
          </a:p>
          <a:p>
            <a:r>
              <a:rPr lang="en-US" sz="2400" dirty="0"/>
              <a:t>Finally we will extract trending topics and set-up interactive dashboards to allow deep insights, as well as real-time alerting to allow reacting to surges in negative sentiment.</a:t>
            </a:r>
          </a:p>
        </p:txBody>
      </p:sp>
      <p:pic>
        <p:nvPicPr>
          <p:cNvPr id="4" name="Picture 3"/>
          <p:cNvPicPr>
            <a:picLocks noChangeAspect="1"/>
          </p:cNvPicPr>
          <p:nvPr/>
        </p:nvPicPr>
        <p:blipFill>
          <a:blip r:embed="rId2"/>
          <a:stretch>
            <a:fillRect/>
          </a:stretch>
        </p:blipFill>
        <p:spPr>
          <a:xfrm>
            <a:off x="4094163" y="4594530"/>
            <a:ext cx="4248150" cy="1866900"/>
          </a:xfrm>
          <a:prstGeom prst="rect">
            <a:avLst/>
          </a:prstGeom>
        </p:spPr>
      </p:pic>
    </p:spTree>
    <p:extLst>
      <p:ext uri="{BB962C8B-B14F-4D97-AF65-F5344CB8AC3E}">
        <p14:creationId xmlns:p14="http://schemas.microsoft.com/office/powerpoint/2010/main" val="1485033952"/>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Phase 1: collect and </a:t>
            </a:r>
            <a:r>
              <a:rPr lang="en-US"/>
              <a:t>label utterances</a:t>
            </a:r>
            <a:endParaRPr lang="en-US" dirty="0"/>
          </a:p>
        </p:txBody>
      </p:sp>
      <p:pic>
        <p:nvPicPr>
          <p:cNvPr id="6" name="Picture 2" descr="https://bot-framework.azureedge.net/bot-icons-v1/bot-framework-default-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62147" y="1679649"/>
            <a:ext cx="781200" cy="7812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3"/>
          <a:stretch>
            <a:fillRect/>
          </a:stretch>
        </p:blipFill>
        <p:spPr>
          <a:xfrm>
            <a:off x="6100050" y="1691535"/>
            <a:ext cx="780290" cy="780290"/>
          </a:xfrm>
          <a:prstGeom prst="rect">
            <a:avLst/>
          </a:prstGeom>
        </p:spPr>
      </p:pic>
      <p:sp>
        <p:nvSpPr>
          <p:cNvPr id="10" name="Speech Bubble: Oval 9"/>
          <p:cNvSpPr/>
          <p:nvPr/>
        </p:nvSpPr>
        <p:spPr bwMode="auto">
          <a:xfrm>
            <a:off x="1270334" y="2714346"/>
            <a:ext cx="1920075" cy="414713"/>
          </a:xfrm>
          <a:prstGeom prst="wedgeEllipseCallout">
            <a:avLst>
              <a:gd name="adj1" fmla="val 46749"/>
              <a:gd name="adj2" fmla="val 51336"/>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050" dirty="0">
                <a:gradFill>
                  <a:gsLst>
                    <a:gs pos="0">
                      <a:srgbClr val="FFFFFF"/>
                    </a:gs>
                    <a:gs pos="100000">
                      <a:srgbClr val="FFFFFF"/>
                    </a:gs>
                  </a:gsLst>
                  <a:lin ang="5400000" scaled="0"/>
                </a:gradFill>
              </a:rPr>
              <a:t>Bot: &lt;canned </a:t>
            </a:r>
            <a:r>
              <a:rPr lang="en-US" sz="1050">
                <a:gradFill>
                  <a:gsLst>
                    <a:gs pos="0">
                      <a:srgbClr val="FFFFFF"/>
                    </a:gs>
                    <a:gs pos="100000">
                      <a:srgbClr val="FFFFFF"/>
                    </a:gs>
                  </a:gsLst>
                  <a:lin ang="5400000" scaled="0"/>
                </a:gradFill>
              </a:rPr>
              <a:t>answer&gt;</a:t>
            </a:r>
            <a:endParaRPr lang="en-US" sz="1050" dirty="0">
              <a:gradFill>
                <a:gsLst>
                  <a:gs pos="0">
                    <a:srgbClr val="FFFFFF"/>
                  </a:gs>
                  <a:gs pos="100000">
                    <a:srgbClr val="FFFFFF"/>
                  </a:gs>
                </a:gsLst>
                <a:lin ang="5400000" scaled="0"/>
              </a:gradFill>
            </a:endParaRPr>
          </a:p>
        </p:txBody>
      </p:sp>
      <p:sp>
        <p:nvSpPr>
          <p:cNvPr id="12" name="Arrow: Right 11"/>
          <p:cNvSpPr/>
          <p:nvPr/>
        </p:nvSpPr>
        <p:spPr bwMode="auto">
          <a:xfrm>
            <a:off x="1554848" y="1929538"/>
            <a:ext cx="1297089"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3" name="Arrow: Right 12"/>
          <p:cNvSpPr/>
          <p:nvPr/>
        </p:nvSpPr>
        <p:spPr bwMode="auto">
          <a:xfrm>
            <a:off x="4965979" y="1940969"/>
            <a:ext cx="274317"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4" name="Cylinder 13"/>
          <p:cNvSpPr/>
          <p:nvPr/>
        </p:nvSpPr>
        <p:spPr bwMode="auto">
          <a:xfrm>
            <a:off x="5943920" y="2765750"/>
            <a:ext cx="1040249" cy="914390"/>
          </a:xfrm>
          <a:prstGeom prst="can">
            <a:avLst>
              <a:gd name="adj" fmla="val 13608"/>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100" dirty="0">
                <a:gradFill>
                  <a:gsLst>
                    <a:gs pos="0">
                      <a:srgbClr val="FFFFFF"/>
                    </a:gs>
                    <a:gs pos="100000">
                      <a:srgbClr val="FFFFFF"/>
                    </a:gs>
                  </a:gsLst>
                  <a:lin ang="5400000" scaled="0"/>
                </a:gradFill>
              </a:rPr>
              <a:t>What’s the </a:t>
            </a:r>
            <a:r>
              <a:rPr lang="en-US" sz="1100" dirty="0">
                <a:gradFill>
                  <a:gsLst>
                    <a:gs pos="0">
                      <a:srgbClr val="FFFFFF"/>
                    </a:gs>
                    <a:gs pos="100000">
                      <a:srgbClr val="FFFFFF"/>
                    </a:gs>
                  </a:gsLst>
                  <a:lin ang="5400000" scaled="0"/>
                </a:gradFill>
                <a:highlight>
                  <a:srgbClr val="800080"/>
                </a:highlight>
              </a:rPr>
              <a:t>max speed</a:t>
            </a:r>
            <a:r>
              <a:rPr lang="en-US" sz="1100" dirty="0">
                <a:gradFill>
                  <a:gsLst>
                    <a:gs pos="0">
                      <a:srgbClr val="FFFFFF"/>
                    </a:gs>
                    <a:gs pos="100000">
                      <a:srgbClr val="FFFFFF"/>
                    </a:gs>
                  </a:gsLst>
                  <a:lin ang="5400000" scaled="0"/>
                </a:gradFill>
              </a:rPr>
              <a:t> of the </a:t>
            </a:r>
            <a:r>
              <a:rPr lang="en-US" sz="1100">
                <a:gradFill>
                  <a:gsLst>
                    <a:gs pos="0">
                      <a:srgbClr val="FFFFFF"/>
                    </a:gs>
                    <a:gs pos="100000">
                      <a:srgbClr val="FFFFFF"/>
                    </a:gs>
                  </a:gsLst>
                  <a:lin ang="5400000" scaled="0"/>
                </a:gradFill>
                <a:highlight>
                  <a:srgbClr val="808000"/>
                </a:highlight>
              </a:rPr>
              <a:t>Polecat</a:t>
            </a:r>
            <a:r>
              <a:rPr lang="en-US" sz="1100">
                <a:gradFill>
                  <a:gsLst>
                    <a:gs pos="0">
                      <a:srgbClr val="FFFFFF"/>
                    </a:gs>
                    <a:gs pos="100000">
                      <a:srgbClr val="FFFFFF"/>
                    </a:gs>
                  </a:gsLst>
                  <a:lin ang="5400000" scaled="0"/>
                </a:gradFill>
              </a:rPr>
              <a:t>?</a:t>
            </a:r>
            <a:endParaRPr lang="en-US" sz="1100" dirty="0">
              <a:gradFill>
                <a:gsLst>
                  <a:gs pos="0">
                    <a:srgbClr val="FFFFFF"/>
                  </a:gs>
                  <a:gs pos="100000">
                    <a:srgbClr val="FFFFFF"/>
                  </a:gs>
                </a:gsLst>
                <a:lin ang="5400000" scaled="0"/>
              </a:gradFill>
            </a:endParaRPr>
          </a:p>
        </p:txBody>
      </p:sp>
      <p:sp>
        <p:nvSpPr>
          <p:cNvPr id="17" name="Arrow: Right 16"/>
          <p:cNvSpPr/>
          <p:nvPr/>
        </p:nvSpPr>
        <p:spPr bwMode="auto">
          <a:xfrm rot="10800000">
            <a:off x="1554848" y="2245496"/>
            <a:ext cx="1251974"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9" name="Speech Bubble: Oval 28"/>
          <p:cNvSpPr/>
          <p:nvPr/>
        </p:nvSpPr>
        <p:spPr bwMode="auto">
          <a:xfrm>
            <a:off x="1333001" y="1455152"/>
            <a:ext cx="1920075" cy="414713"/>
          </a:xfrm>
          <a:prstGeom prst="wedgeEllipseCallout">
            <a:avLst>
              <a:gd name="adj1" fmla="val -46086"/>
              <a:gd name="adj2" fmla="val 48545"/>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050" dirty="0">
                <a:gradFill>
                  <a:gsLst>
                    <a:gs pos="0">
                      <a:srgbClr val="FFFFFF"/>
                    </a:gs>
                    <a:gs pos="100000">
                      <a:srgbClr val="FFFFFF"/>
                    </a:gs>
                  </a:gsLst>
                  <a:lin ang="5400000" scaled="0"/>
                </a:gradFill>
              </a:rPr>
              <a:t>User: What’s the max speed of the </a:t>
            </a:r>
            <a:r>
              <a:rPr lang="en-US" sz="1050">
                <a:gradFill>
                  <a:gsLst>
                    <a:gs pos="0">
                      <a:srgbClr val="FFFFFF"/>
                    </a:gs>
                    <a:gs pos="100000">
                      <a:srgbClr val="FFFFFF"/>
                    </a:gs>
                  </a:gsLst>
                  <a:lin ang="5400000" scaled="0"/>
                </a:gradFill>
              </a:rPr>
              <a:t>Polecat?</a:t>
            </a:r>
            <a:endParaRPr lang="en-US" sz="1050" dirty="0">
              <a:gradFill>
                <a:gsLst>
                  <a:gs pos="0">
                    <a:srgbClr val="FFFFFF"/>
                  </a:gs>
                  <a:gs pos="100000">
                    <a:srgbClr val="FFFFFF"/>
                  </a:gs>
                </a:gsLst>
                <a:lin ang="5400000" scaled="0"/>
              </a:gradFill>
            </a:endParaRPr>
          </a:p>
        </p:txBody>
      </p:sp>
      <p:pic>
        <p:nvPicPr>
          <p:cNvPr id="34" name="Graphic 33" descr="Team"/>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5015" y="1662508"/>
            <a:ext cx="914400" cy="914400"/>
          </a:xfrm>
          <a:prstGeom prst="rect">
            <a:avLst/>
          </a:prstGeom>
        </p:spPr>
      </p:pic>
      <p:pic>
        <p:nvPicPr>
          <p:cNvPr id="35" name="Graphic 34" descr="Man"/>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965940" y="4234188"/>
            <a:ext cx="914400" cy="914400"/>
          </a:xfrm>
          <a:prstGeom prst="rect">
            <a:avLst/>
          </a:prstGeom>
        </p:spPr>
      </p:pic>
      <p:sp>
        <p:nvSpPr>
          <p:cNvPr id="36" name="TextBox 35"/>
          <p:cNvSpPr txBox="1"/>
          <p:nvPr/>
        </p:nvSpPr>
        <p:spPr>
          <a:xfrm>
            <a:off x="5726480" y="5207437"/>
            <a:ext cx="1393322" cy="266602"/>
          </a:xfrm>
          <a:prstGeom prst="rect">
            <a:avLst/>
          </a:prstGeom>
          <a:noFill/>
        </p:spPr>
        <p:txBody>
          <a:bodyPr wrap="none" lIns="36000" tIns="36000" rIns="36000" bIns="36000" rtlCol="0">
            <a:spAutoFit/>
          </a:bodyPr>
          <a:lstStyle/>
          <a:p>
            <a:pPr algn="ctr">
              <a:lnSpc>
                <a:spcPct val="90000"/>
              </a:lnSpc>
              <a:spcAft>
                <a:spcPts val="600"/>
              </a:spcAft>
            </a:pPr>
            <a:r>
              <a:rPr lang="en-US" sz="1400">
                <a:gradFill>
                  <a:gsLst>
                    <a:gs pos="2917">
                      <a:schemeClr val="tx1"/>
                    </a:gs>
                    <a:gs pos="30000">
                      <a:schemeClr val="tx1"/>
                    </a:gs>
                  </a:gsLst>
                  <a:lin ang="5400000" scaled="0"/>
                </a:gradFill>
              </a:rPr>
              <a:t>Fabrikam analyst</a:t>
            </a:r>
            <a:endParaRPr lang="en-US" sz="1400" dirty="0" err="1">
              <a:gradFill>
                <a:gsLst>
                  <a:gs pos="2917">
                    <a:schemeClr val="tx1"/>
                  </a:gs>
                  <a:gs pos="30000">
                    <a:schemeClr val="tx1"/>
                  </a:gs>
                </a:gsLst>
                <a:lin ang="5400000" scaled="0"/>
              </a:gradFill>
            </a:endParaRPr>
          </a:p>
        </p:txBody>
      </p:sp>
      <p:sp>
        <p:nvSpPr>
          <p:cNvPr id="37" name="Speech Bubble: Rectangle 36"/>
          <p:cNvSpPr/>
          <p:nvPr/>
        </p:nvSpPr>
        <p:spPr bwMode="auto">
          <a:xfrm>
            <a:off x="7864139" y="3049784"/>
            <a:ext cx="2804978" cy="457195"/>
          </a:xfrm>
          <a:prstGeom prst="wedgeRectCallout">
            <a:avLst>
              <a:gd name="adj1" fmla="val -82608"/>
              <a:gd name="adj2" fmla="val -23577"/>
            </a:avLst>
          </a:prstGeom>
          <a:solidFill>
            <a:srgbClr val="66006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dirty="0">
                <a:gradFill>
                  <a:gsLst>
                    <a:gs pos="0">
                      <a:srgbClr val="FFFFFF"/>
                    </a:gs>
                    <a:gs pos="100000">
                      <a:srgbClr val="FFFFFF"/>
                    </a:gs>
                  </a:gsLst>
                  <a:lin ang="5400000" scaled="0"/>
                </a:gradFill>
              </a:rPr>
              <a:t>Entity: </a:t>
            </a:r>
            <a:r>
              <a:rPr lang="en-US" sz="1400">
                <a:gradFill>
                  <a:gsLst>
                    <a:gs pos="0">
                      <a:srgbClr val="FFFFFF"/>
                    </a:gs>
                    <a:gs pos="100000">
                      <a:srgbClr val="FFFFFF"/>
                    </a:gs>
                  </a:gsLst>
                  <a:lin ang="5400000" scaled="0"/>
                </a:gradFill>
              </a:rPr>
              <a:t>attribute </a:t>
            </a:r>
            <a:endParaRPr lang="en-US" sz="1400" dirty="0">
              <a:gradFill>
                <a:gsLst>
                  <a:gs pos="0">
                    <a:srgbClr val="FFFFFF"/>
                  </a:gs>
                  <a:gs pos="100000">
                    <a:srgbClr val="FFFFFF"/>
                  </a:gs>
                </a:gsLst>
                <a:lin ang="5400000" scaled="0"/>
              </a:gradFill>
            </a:endParaRPr>
          </a:p>
        </p:txBody>
      </p:sp>
      <p:sp>
        <p:nvSpPr>
          <p:cNvPr id="38" name="Speech Bubble: Rectangle 37"/>
          <p:cNvSpPr/>
          <p:nvPr/>
        </p:nvSpPr>
        <p:spPr bwMode="auto">
          <a:xfrm>
            <a:off x="7849394" y="3776993"/>
            <a:ext cx="2819723" cy="457195"/>
          </a:xfrm>
          <a:prstGeom prst="wedgeRectCallout">
            <a:avLst>
              <a:gd name="adj1" fmla="val -93161"/>
              <a:gd name="adj2" fmla="val -104591"/>
            </a:avLst>
          </a:prstGeom>
          <a:solidFill>
            <a:srgbClr val="CC99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dirty="0">
                <a:gradFill>
                  <a:gsLst>
                    <a:gs pos="0">
                      <a:srgbClr val="FFFFFF"/>
                    </a:gs>
                    <a:gs pos="100000">
                      <a:srgbClr val="FFFFFF"/>
                    </a:gs>
                  </a:gsLst>
                  <a:lin ang="5400000" scaled="0"/>
                </a:gradFill>
              </a:rPr>
              <a:t>Entity</a:t>
            </a:r>
            <a:r>
              <a:rPr lang="en-US" sz="1400">
                <a:gradFill>
                  <a:gsLst>
                    <a:gs pos="0">
                      <a:srgbClr val="FFFFFF"/>
                    </a:gs>
                    <a:gs pos="100000">
                      <a:srgbClr val="FFFFFF"/>
                    </a:gs>
                  </a:gsLst>
                  <a:lin ang="5400000" scaled="0"/>
                </a:gradFill>
              </a:rPr>
              <a:t>: model</a:t>
            </a:r>
            <a:endParaRPr lang="en-US" sz="1400" dirty="0">
              <a:gradFill>
                <a:gsLst>
                  <a:gs pos="0">
                    <a:srgbClr val="FFFFFF"/>
                  </a:gs>
                  <a:gs pos="100000">
                    <a:srgbClr val="FFFFFF"/>
                  </a:gs>
                </a:gsLst>
                <a:lin ang="5400000" scaled="0"/>
              </a:gradFill>
            </a:endParaRPr>
          </a:p>
        </p:txBody>
      </p:sp>
      <p:sp>
        <p:nvSpPr>
          <p:cNvPr id="39" name="Speech Bubble: Rectangle 38"/>
          <p:cNvSpPr/>
          <p:nvPr/>
        </p:nvSpPr>
        <p:spPr bwMode="auto">
          <a:xfrm>
            <a:off x="7864139" y="2257202"/>
            <a:ext cx="2804978" cy="457195"/>
          </a:xfrm>
          <a:prstGeom prst="wedgeRectCallout">
            <a:avLst>
              <a:gd name="adj1" fmla="val -75710"/>
              <a:gd name="adj2" fmla="val 85284"/>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dirty="0">
                <a:gradFill>
                  <a:gsLst>
                    <a:gs pos="0">
                      <a:srgbClr val="FFFFFF"/>
                    </a:gs>
                    <a:gs pos="100000">
                      <a:srgbClr val="FFFFFF"/>
                    </a:gs>
                  </a:gsLst>
                  <a:lin ang="5400000" scaled="0"/>
                </a:gradFill>
              </a:rPr>
              <a:t>Intent: get </a:t>
            </a:r>
            <a:r>
              <a:rPr lang="en-US" sz="1400">
                <a:gradFill>
                  <a:gsLst>
                    <a:gs pos="0">
                      <a:srgbClr val="FFFFFF"/>
                    </a:gs>
                    <a:gs pos="100000">
                      <a:srgbClr val="FFFFFF"/>
                    </a:gs>
                  </a:gsLst>
                  <a:lin ang="5400000" scaled="0"/>
                </a:gradFill>
              </a:rPr>
              <a:t>datasheet information</a:t>
            </a:r>
            <a:endParaRPr lang="en-US" sz="1400" dirty="0">
              <a:gradFill>
                <a:gsLst>
                  <a:gs pos="0">
                    <a:srgbClr val="FFFFFF"/>
                  </a:gs>
                  <a:gs pos="100000">
                    <a:srgbClr val="FFFFFF"/>
                  </a:gs>
                </a:gsLst>
                <a:lin ang="5400000" scaled="0"/>
              </a:gradFill>
            </a:endParaRPr>
          </a:p>
        </p:txBody>
      </p:sp>
      <p:sp>
        <p:nvSpPr>
          <p:cNvPr id="40" name="TextBox 39"/>
          <p:cNvSpPr txBox="1"/>
          <p:nvPr/>
        </p:nvSpPr>
        <p:spPr>
          <a:xfrm>
            <a:off x="7772700" y="4380556"/>
            <a:ext cx="3336106" cy="849463"/>
          </a:xfrm>
          <a:prstGeom prst="rect">
            <a:avLst/>
          </a:prstGeom>
          <a:noFill/>
        </p:spPr>
        <p:txBody>
          <a:bodyPr wrap="non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Label unknown utterances</a:t>
            </a:r>
            <a:br>
              <a:rPr lang="en-US" sz="2000" dirty="0">
                <a:gradFill>
                  <a:gsLst>
                    <a:gs pos="2917">
                      <a:schemeClr val="tx1"/>
                    </a:gs>
                    <a:gs pos="30000">
                      <a:schemeClr val="tx1"/>
                    </a:gs>
                  </a:gsLst>
                  <a:lin ang="5400000" scaled="0"/>
                </a:gradFill>
              </a:rPr>
            </a:br>
            <a:r>
              <a:rPr lang="en-US" sz="2000" dirty="0">
                <a:gradFill>
                  <a:gsLst>
                    <a:gs pos="2917">
                      <a:schemeClr val="tx1"/>
                    </a:gs>
                    <a:gs pos="30000">
                      <a:schemeClr val="tx1"/>
                    </a:gs>
                  </a:gsLst>
                  <a:lin ang="5400000" scaled="0"/>
                </a:gradFill>
              </a:rPr>
              <a:t>(</a:t>
            </a:r>
            <a:r>
              <a:rPr lang="en-US" sz="2000" dirty="0">
                <a:gradFill>
                  <a:gsLst>
                    <a:gs pos="2917">
                      <a:schemeClr val="tx1"/>
                    </a:gs>
                    <a:gs pos="30000">
                      <a:schemeClr val="tx1"/>
                    </a:gs>
                  </a:gsLst>
                  <a:lin ang="5400000" scaled="0"/>
                </a:gradFill>
                <a:hlinkClick r:id="rId8"/>
              </a:rPr>
              <a:t>http://luis.</a:t>
            </a:r>
            <a:r>
              <a:rPr lang="en-US" sz="2000">
                <a:gradFill>
                  <a:gsLst>
                    <a:gs pos="2917">
                      <a:schemeClr val="tx1"/>
                    </a:gs>
                    <a:gs pos="30000">
                      <a:schemeClr val="tx1"/>
                    </a:gs>
                  </a:gsLst>
                  <a:lin ang="5400000" scaled="0"/>
                </a:gradFill>
                <a:hlinkClick r:id="rId8"/>
              </a:rPr>
              <a:t>ai</a:t>
            </a:r>
            <a:r>
              <a:rPr lang="en-US" sz="2000">
                <a:gradFill>
                  <a:gsLst>
                    <a:gs pos="2917">
                      <a:schemeClr val="tx1"/>
                    </a:gs>
                    <a:gs pos="30000">
                      <a:schemeClr val="tx1"/>
                    </a:gs>
                  </a:gsLst>
                  <a:lin ang="5400000" scaled="0"/>
                </a:gradFill>
              </a:rPr>
              <a:t>)</a:t>
            </a:r>
            <a:endParaRPr lang="en-US" sz="2000"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654638248"/>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t>Phases 2 and 3: train and deploy machine learning</a:t>
            </a:r>
          </a:p>
        </p:txBody>
      </p:sp>
      <p:pic>
        <p:nvPicPr>
          <p:cNvPr id="5" name="Picture 4"/>
          <p:cNvPicPr>
            <a:picLocks noChangeAspect="1"/>
          </p:cNvPicPr>
          <p:nvPr/>
        </p:nvPicPr>
        <p:blipFill>
          <a:blip r:embed="rId2"/>
          <a:stretch>
            <a:fillRect/>
          </a:stretch>
        </p:blipFill>
        <p:spPr>
          <a:xfrm>
            <a:off x="10173568" y="1738028"/>
            <a:ext cx="780290" cy="780290"/>
          </a:xfrm>
          <a:prstGeom prst="rect">
            <a:avLst/>
          </a:prstGeom>
        </p:spPr>
      </p:pic>
      <p:pic>
        <p:nvPicPr>
          <p:cNvPr id="6" name="Picture 2" descr="https://bot-framework.azureedge.net/bot-icons-v1/bot-framework-default-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62147" y="1679649"/>
            <a:ext cx="781200" cy="7812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4"/>
          <a:stretch>
            <a:fillRect/>
          </a:stretch>
        </p:blipFill>
        <p:spPr>
          <a:xfrm>
            <a:off x="6100050" y="1691535"/>
            <a:ext cx="780290" cy="780290"/>
          </a:xfrm>
          <a:prstGeom prst="rect">
            <a:avLst/>
          </a:prstGeom>
        </p:spPr>
      </p:pic>
      <p:sp>
        <p:nvSpPr>
          <p:cNvPr id="12" name="Arrow: Right 11"/>
          <p:cNvSpPr/>
          <p:nvPr/>
        </p:nvSpPr>
        <p:spPr bwMode="auto">
          <a:xfrm>
            <a:off x="1554848" y="1929538"/>
            <a:ext cx="1297089"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3" name="Arrow: Right 12"/>
          <p:cNvSpPr/>
          <p:nvPr/>
        </p:nvSpPr>
        <p:spPr bwMode="auto">
          <a:xfrm>
            <a:off x="4965979" y="1940969"/>
            <a:ext cx="274317"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7" name="Arrow: Right 16"/>
          <p:cNvSpPr/>
          <p:nvPr/>
        </p:nvSpPr>
        <p:spPr bwMode="auto">
          <a:xfrm rot="10800000">
            <a:off x="1554848" y="2245496"/>
            <a:ext cx="1251974"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8" name="Arrow: Right 17"/>
          <p:cNvSpPr/>
          <p:nvPr/>
        </p:nvSpPr>
        <p:spPr bwMode="auto">
          <a:xfrm>
            <a:off x="8147032" y="1950637"/>
            <a:ext cx="274317"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9" name="Rectangle: Folded Corner 18"/>
          <p:cNvSpPr/>
          <p:nvPr/>
        </p:nvSpPr>
        <p:spPr bwMode="auto">
          <a:xfrm>
            <a:off x="7265645" y="2679073"/>
            <a:ext cx="2053386" cy="1081698"/>
          </a:xfrm>
          <a:prstGeom prst="foldedCorner">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a:gradFill>
                  <a:gsLst>
                    <a:gs pos="0">
                      <a:srgbClr val="FFFFFF"/>
                    </a:gs>
                    <a:gs pos="100000">
                      <a:srgbClr val="FFFFFF"/>
                    </a:gs>
                  </a:gsLst>
                  <a:lin ang="5400000" scaled="0"/>
                </a:gradFill>
              </a:rPr>
              <a:t>Intent: get datasheet information</a:t>
            </a:r>
          </a:p>
          <a:p>
            <a:pPr algn="ctr" defTabSz="932472" fontAlgn="base">
              <a:spcBef>
                <a:spcPct val="0"/>
              </a:spcBef>
              <a:spcAft>
                <a:spcPct val="0"/>
              </a:spcAft>
            </a:pPr>
            <a:r>
              <a:rPr lang="en-US" sz="1200" dirty="0">
                <a:gradFill>
                  <a:gsLst>
                    <a:gs pos="0">
                      <a:srgbClr val="FFFFFF"/>
                    </a:gs>
                    <a:gs pos="100000">
                      <a:srgbClr val="FFFFFF"/>
                    </a:gs>
                  </a:gsLst>
                  <a:lin ang="5400000" scaled="0"/>
                </a:gradFill>
              </a:rPr>
              <a:t>Entity: model “Sable”</a:t>
            </a:r>
          </a:p>
          <a:p>
            <a:pPr algn="ctr" defTabSz="932472" fontAlgn="base">
              <a:spcBef>
                <a:spcPct val="0"/>
              </a:spcBef>
              <a:spcAft>
                <a:spcPct val="0"/>
              </a:spcAft>
            </a:pPr>
            <a:r>
              <a:rPr lang="en-US" sz="1200" dirty="0">
                <a:gradFill>
                  <a:gsLst>
                    <a:gs pos="0">
                      <a:srgbClr val="FFFFFF"/>
                    </a:gs>
                    <a:gs pos="100000">
                      <a:srgbClr val="FFFFFF"/>
                    </a:gs>
                  </a:gsLst>
                  <a:lin ang="5400000" scaled="0"/>
                </a:gradFill>
              </a:rPr>
              <a:t>Entity: attribute “fuel </a:t>
            </a:r>
            <a:r>
              <a:rPr lang="en-US" sz="1200">
                <a:gradFill>
                  <a:gsLst>
                    <a:gs pos="0">
                      <a:srgbClr val="FFFFFF"/>
                    </a:gs>
                    <a:gs pos="100000">
                      <a:srgbClr val="FFFFFF"/>
                    </a:gs>
                  </a:gsLst>
                  <a:lin ang="5400000" scaled="0"/>
                </a:gradFill>
              </a:rPr>
              <a:t>efficiency”</a:t>
            </a:r>
            <a:endParaRPr lang="en-US" sz="1200" dirty="0">
              <a:gradFill>
                <a:gsLst>
                  <a:gs pos="0">
                    <a:srgbClr val="FFFFFF"/>
                  </a:gs>
                  <a:gs pos="100000">
                    <a:srgbClr val="FFFFFF"/>
                  </a:gs>
                </a:gsLst>
                <a:lin ang="5400000" scaled="0"/>
              </a:gradFill>
            </a:endParaRPr>
          </a:p>
        </p:txBody>
      </p:sp>
      <p:sp>
        <p:nvSpPr>
          <p:cNvPr id="20" name="Rectangle: Folded Corner 19"/>
          <p:cNvSpPr/>
          <p:nvPr/>
        </p:nvSpPr>
        <p:spPr bwMode="auto">
          <a:xfrm>
            <a:off x="7265645" y="3976934"/>
            <a:ext cx="2053386" cy="614467"/>
          </a:xfrm>
          <a:prstGeom prst="foldedCorner">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a:gradFill>
                  <a:gsLst>
                    <a:gs pos="0">
                      <a:srgbClr val="FFFFFF"/>
                    </a:gs>
                    <a:gs pos="100000">
                      <a:srgbClr val="FFFFFF"/>
                    </a:gs>
                  </a:gsLst>
                  <a:lin ang="5400000" scaled="0"/>
                </a:gradFill>
              </a:rPr>
              <a:t>Offer: brochure</a:t>
            </a:r>
          </a:p>
          <a:p>
            <a:pPr algn="ctr" defTabSz="932472" fontAlgn="base">
              <a:spcBef>
                <a:spcPct val="0"/>
              </a:spcBef>
              <a:spcAft>
                <a:spcPct val="0"/>
              </a:spcAft>
            </a:pPr>
            <a:r>
              <a:rPr lang="en-US" sz="1200" dirty="0">
                <a:gradFill>
                  <a:gsLst>
                    <a:gs pos="0">
                      <a:srgbClr val="FFFFFF"/>
                    </a:gs>
                    <a:gs pos="100000">
                      <a:srgbClr val="FFFFFF"/>
                    </a:gs>
                  </a:gsLst>
                  <a:lin ang="5400000" scaled="0"/>
                </a:gradFill>
              </a:rPr>
              <a:t>Result</a:t>
            </a:r>
            <a:r>
              <a:rPr lang="en-US" sz="1200">
                <a:gradFill>
                  <a:gsLst>
                    <a:gs pos="0">
                      <a:srgbClr val="FFFFFF"/>
                    </a:gs>
                    <a:gs pos="100000">
                      <a:srgbClr val="FFFFFF"/>
                    </a:gs>
                  </a:gsLst>
                  <a:lin ang="5400000" scaled="0"/>
                </a:gradFill>
              </a:rPr>
              <a:t>: accepted</a:t>
            </a:r>
            <a:endParaRPr lang="en-US" sz="1200" dirty="0">
              <a:gradFill>
                <a:gsLst>
                  <a:gs pos="0">
                    <a:srgbClr val="FFFFFF"/>
                  </a:gs>
                  <a:gs pos="100000">
                    <a:srgbClr val="FFFFFF"/>
                  </a:gs>
                </a:gsLst>
                <a:lin ang="5400000" scaled="0"/>
              </a:gradFill>
            </a:endParaRPr>
          </a:p>
        </p:txBody>
      </p:sp>
      <p:pic>
        <p:nvPicPr>
          <p:cNvPr id="21" name="Picture 20"/>
          <p:cNvPicPr>
            <a:picLocks noChangeAspect="1"/>
          </p:cNvPicPr>
          <p:nvPr/>
        </p:nvPicPr>
        <p:blipFill>
          <a:blip r:embed="rId5"/>
          <a:stretch>
            <a:fillRect/>
          </a:stretch>
        </p:blipFill>
        <p:spPr>
          <a:xfrm>
            <a:off x="10173568" y="5417481"/>
            <a:ext cx="780290" cy="780290"/>
          </a:xfrm>
          <a:prstGeom prst="rect">
            <a:avLst/>
          </a:prstGeom>
        </p:spPr>
      </p:pic>
      <p:sp>
        <p:nvSpPr>
          <p:cNvPr id="22" name="Arrow: Right 21"/>
          <p:cNvSpPr/>
          <p:nvPr/>
        </p:nvSpPr>
        <p:spPr bwMode="auto">
          <a:xfrm rot="5400000">
            <a:off x="9384215" y="3731519"/>
            <a:ext cx="2358994"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3" name="Arrow: Bent 22"/>
          <p:cNvSpPr/>
          <p:nvPr/>
        </p:nvSpPr>
        <p:spPr bwMode="auto">
          <a:xfrm rot="16200000">
            <a:off x="5191130" y="1283905"/>
            <a:ext cx="2997923" cy="6247173"/>
          </a:xfrm>
          <a:prstGeom prst="bentArrow">
            <a:avLst>
              <a:gd name="adj1" fmla="val 5107"/>
              <a:gd name="adj2" fmla="val 5674"/>
              <a:gd name="adj3" fmla="val 7114"/>
              <a:gd name="adj4" fmla="val 43750"/>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4" name="TextBox 23"/>
          <p:cNvSpPr txBox="1"/>
          <p:nvPr/>
        </p:nvSpPr>
        <p:spPr>
          <a:xfrm>
            <a:off x="10889688" y="3313498"/>
            <a:ext cx="1247897" cy="654401"/>
          </a:xfrm>
          <a:prstGeom prst="rect">
            <a:avLst/>
          </a:prstGeom>
          <a:noFill/>
        </p:spPr>
        <p:txBody>
          <a:bodyPr wrap="none" lIns="36000" tIns="36000" rIns="36000" bIns="36000" rtlCol="0">
            <a:spAutoFit/>
          </a:bodyPr>
          <a:lstStyle>
            <a:defPPr>
              <a:defRPr lang="en-US"/>
            </a:defPPr>
            <a:lvl1pPr algn="ctr">
              <a:lnSpc>
                <a:spcPct val="90000"/>
              </a:lnSpc>
              <a:spcAft>
                <a:spcPts val="600"/>
              </a:spcAft>
              <a:defRPr sz="1400">
                <a:gradFill>
                  <a:gsLst>
                    <a:gs pos="2917">
                      <a:schemeClr val="tx1"/>
                    </a:gs>
                    <a:gs pos="30000">
                      <a:schemeClr val="tx1"/>
                    </a:gs>
                  </a:gsLst>
                  <a:lin ang="5400000" scaled="0"/>
                </a:gradFill>
              </a:defRPr>
            </a:lvl1pPr>
          </a:lstStyle>
          <a:p>
            <a:pPr algn="l"/>
            <a:r>
              <a:rPr lang="en-US" i="1" dirty="0">
                <a:solidFill>
                  <a:schemeClr val="accent4">
                    <a:lumMod val="60000"/>
                    <a:lumOff val="40000"/>
                  </a:schemeClr>
                </a:solidFill>
              </a:rPr>
              <a:t>Build and train</a:t>
            </a:r>
            <a:br>
              <a:rPr lang="en-US" i="1" dirty="0">
                <a:solidFill>
                  <a:schemeClr val="accent4">
                    <a:lumMod val="60000"/>
                    <a:lumOff val="40000"/>
                  </a:schemeClr>
                </a:solidFill>
              </a:rPr>
            </a:br>
            <a:r>
              <a:rPr lang="en-US" i="1" dirty="0">
                <a:solidFill>
                  <a:schemeClr val="accent4">
                    <a:lumMod val="60000"/>
                    <a:lumOff val="40000"/>
                  </a:schemeClr>
                </a:solidFill>
              </a:rPr>
              <a:t>a machine</a:t>
            </a:r>
            <a:br>
              <a:rPr lang="en-US" i="1" dirty="0">
                <a:solidFill>
                  <a:schemeClr val="accent4">
                    <a:lumMod val="60000"/>
                    <a:lumOff val="40000"/>
                  </a:schemeClr>
                </a:solidFill>
              </a:rPr>
            </a:br>
            <a:r>
              <a:rPr lang="en-US" i="1" dirty="0">
                <a:solidFill>
                  <a:schemeClr val="accent4">
                    <a:lumMod val="60000"/>
                    <a:lumOff val="40000"/>
                  </a:schemeClr>
                </a:solidFill>
              </a:rPr>
              <a:t>learning model</a:t>
            </a:r>
          </a:p>
        </p:txBody>
      </p:sp>
      <p:sp>
        <p:nvSpPr>
          <p:cNvPr id="25" name="TextBox 24"/>
          <p:cNvSpPr txBox="1"/>
          <p:nvPr/>
        </p:nvSpPr>
        <p:spPr>
          <a:xfrm>
            <a:off x="4190785" y="6032189"/>
            <a:ext cx="5633777" cy="266602"/>
          </a:xfrm>
          <a:prstGeom prst="rect">
            <a:avLst/>
          </a:prstGeom>
          <a:noFill/>
        </p:spPr>
        <p:txBody>
          <a:bodyPr wrap="none" lIns="36000" tIns="36000" rIns="36000" bIns="36000" rtlCol="0">
            <a:spAutoFit/>
          </a:bodyPr>
          <a:lstStyle>
            <a:defPPr>
              <a:defRPr lang="en-US"/>
            </a:defPPr>
            <a:lvl1pPr algn="ctr">
              <a:lnSpc>
                <a:spcPct val="90000"/>
              </a:lnSpc>
              <a:spcAft>
                <a:spcPts val="600"/>
              </a:spcAft>
              <a:defRPr sz="1400">
                <a:gradFill>
                  <a:gsLst>
                    <a:gs pos="2917">
                      <a:schemeClr val="tx1"/>
                    </a:gs>
                    <a:gs pos="30000">
                      <a:schemeClr val="tx1"/>
                    </a:gs>
                  </a:gsLst>
                  <a:lin ang="5400000" scaled="0"/>
                </a:gradFill>
              </a:defRPr>
            </a:lvl1pPr>
          </a:lstStyle>
          <a:p>
            <a:pPr algn="l"/>
            <a:r>
              <a:rPr lang="en-US" i="1" dirty="0">
                <a:solidFill>
                  <a:schemeClr val="accent4">
                    <a:lumMod val="60000"/>
                    <a:lumOff val="40000"/>
                  </a:schemeClr>
                </a:solidFill>
              </a:rPr>
              <a:t>Phase 3: Instead of a random offer, issue offer most likely to be accepted</a:t>
            </a:r>
          </a:p>
        </p:txBody>
      </p:sp>
      <p:sp>
        <p:nvSpPr>
          <p:cNvPr id="26" name="Speech Bubble: Oval 25"/>
          <p:cNvSpPr/>
          <p:nvPr/>
        </p:nvSpPr>
        <p:spPr bwMode="auto">
          <a:xfrm>
            <a:off x="1270334" y="2714346"/>
            <a:ext cx="1920075" cy="599152"/>
          </a:xfrm>
          <a:prstGeom prst="wedgeEllipseCallout">
            <a:avLst>
              <a:gd name="adj1" fmla="val 44940"/>
              <a:gd name="adj2" fmla="val 50476"/>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050" dirty="0">
                <a:gradFill>
                  <a:gsLst>
                    <a:gs pos="0">
                      <a:srgbClr val="FFFFFF"/>
                    </a:gs>
                    <a:gs pos="100000">
                      <a:srgbClr val="FFFFFF"/>
                    </a:gs>
                  </a:gsLst>
                  <a:lin ang="5400000" scaled="0"/>
                </a:gradFill>
              </a:rPr>
              <a:t>Bot: here’s where you can find the datasheet of </a:t>
            </a:r>
            <a:r>
              <a:rPr lang="en-US" sz="1050">
                <a:gradFill>
                  <a:gsLst>
                    <a:gs pos="0">
                      <a:srgbClr val="FFFFFF"/>
                    </a:gs>
                    <a:gs pos="100000">
                      <a:srgbClr val="FFFFFF"/>
                    </a:gs>
                  </a:gsLst>
                  <a:lin ang="5400000" scaled="0"/>
                </a:gradFill>
              </a:rPr>
              <a:t>the Sable</a:t>
            </a:r>
            <a:endParaRPr lang="en-US" sz="1050" dirty="0">
              <a:gradFill>
                <a:gsLst>
                  <a:gs pos="0">
                    <a:srgbClr val="FFFFFF"/>
                  </a:gs>
                  <a:gs pos="100000">
                    <a:srgbClr val="FFFFFF"/>
                  </a:gs>
                </a:gsLst>
                <a:lin ang="5400000" scaled="0"/>
              </a:gradFill>
            </a:endParaRPr>
          </a:p>
        </p:txBody>
      </p:sp>
      <p:sp>
        <p:nvSpPr>
          <p:cNvPr id="27" name="Speech Bubble: Oval 26"/>
          <p:cNvSpPr/>
          <p:nvPr/>
        </p:nvSpPr>
        <p:spPr bwMode="auto">
          <a:xfrm>
            <a:off x="1333001" y="1455152"/>
            <a:ext cx="1920075" cy="414713"/>
          </a:xfrm>
          <a:prstGeom prst="wedgeEllipseCallout">
            <a:avLst>
              <a:gd name="adj1" fmla="val -46086"/>
              <a:gd name="adj2" fmla="val 48545"/>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050" dirty="0">
                <a:gradFill>
                  <a:gsLst>
                    <a:gs pos="0">
                      <a:srgbClr val="FFFFFF"/>
                    </a:gs>
                    <a:gs pos="100000">
                      <a:srgbClr val="FFFFFF"/>
                    </a:gs>
                  </a:gsLst>
                  <a:lin ang="5400000" scaled="0"/>
                </a:gradFill>
              </a:rPr>
              <a:t>User: What’s the fuel efficiency of the </a:t>
            </a:r>
            <a:r>
              <a:rPr lang="en-US" sz="1050">
                <a:gradFill>
                  <a:gsLst>
                    <a:gs pos="0">
                      <a:srgbClr val="FFFFFF"/>
                    </a:gs>
                    <a:gs pos="100000">
                      <a:srgbClr val="FFFFFF"/>
                    </a:gs>
                  </a:gsLst>
                  <a:lin ang="5400000" scaled="0"/>
                </a:gradFill>
              </a:rPr>
              <a:t>Sable?</a:t>
            </a:r>
            <a:endParaRPr lang="en-US" sz="1050" dirty="0">
              <a:gradFill>
                <a:gsLst>
                  <a:gs pos="0">
                    <a:srgbClr val="FFFFFF"/>
                  </a:gs>
                  <a:gs pos="100000">
                    <a:srgbClr val="FFFFFF"/>
                  </a:gs>
                </a:gsLst>
                <a:lin ang="5400000" scaled="0"/>
              </a:gradFill>
            </a:endParaRPr>
          </a:p>
        </p:txBody>
      </p:sp>
      <p:sp>
        <p:nvSpPr>
          <p:cNvPr id="29" name="Speech Bubble: Oval 28"/>
          <p:cNvSpPr/>
          <p:nvPr/>
        </p:nvSpPr>
        <p:spPr bwMode="auto">
          <a:xfrm>
            <a:off x="1243354" y="3412880"/>
            <a:ext cx="1920075" cy="599152"/>
          </a:xfrm>
          <a:prstGeom prst="wedgeEllipseCallout">
            <a:avLst>
              <a:gd name="adj1" fmla="val 44940"/>
              <a:gd name="adj2" fmla="val 50476"/>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050" dirty="0">
                <a:gradFill>
                  <a:gsLst>
                    <a:gs pos="0">
                      <a:srgbClr val="FFFFFF"/>
                    </a:gs>
                    <a:gs pos="100000">
                      <a:srgbClr val="FFFFFF"/>
                    </a:gs>
                  </a:gsLst>
                  <a:lin ang="5400000" scaled="0"/>
                </a:gradFill>
              </a:rPr>
              <a:t>Bot: &lt;random </a:t>
            </a:r>
            <a:r>
              <a:rPr lang="en-US" sz="1050">
                <a:gradFill>
                  <a:gsLst>
                    <a:gs pos="0">
                      <a:srgbClr val="FFFFFF"/>
                    </a:gs>
                    <a:gs pos="100000">
                      <a:srgbClr val="FFFFFF"/>
                    </a:gs>
                  </a:gsLst>
                  <a:lin ang="5400000" scaled="0"/>
                </a:gradFill>
              </a:rPr>
              <a:t>offer&gt;</a:t>
            </a:r>
            <a:endParaRPr lang="en-US" sz="1050" dirty="0">
              <a:gradFill>
                <a:gsLst>
                  <a:gs pos="0">
                    <a:srgbClr val="FFFFFF"/>
                  </a:gs>
                  <a:gs pos="100000">
                    <a:srgbClr val="FFFFFF"/>
                  </a:gs>
                </a:gsLst>
                <a:lin ang="5400000" scaled="0"/>
              </a:gradFill>
            </a:endParaRPr>
          </a:p>
        </p:txBody>
      </p:sp>
      <p:sp>
        <p:nvSpPr>
          <p:cNvPr id="30" name="Speech Bubble: Oval 29"/>
          <p:cNvSpPr/>
          <p:nvPr/>
        </p:nvSpPr>
        <p:spPr bwMode="auto">
          <a:xfrm>
            <a:off x="1247550" y="4157979"/>
            <a:ext cx="1920075" cy="414713"/>
          </a:xfrm>
          <a:prstGeom prst="wedgeEllipseCallout">
            <a:avLst>
              <a:gd name="adj1" fmla="val -46086"/>
              <a:gd name="adj2" fmla="val 48545"/>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050" dirty="0">
                <a:gradFill>
                  <a:gsLst>
                    <a:gs pos="0">
                      <a:srgbClr val="FFFFFF"/>
                    </a:gs>
                    <a:gs pos="100000">
                      <a:srgbClr val="FFFFFF"/>
                    </a:gs>
                  </a:gsLst>
                  <a:lin ang="5400000" scaled="0"/>
                </a:gradFill>
              </a:rPr>
              <a:t>User: &lt;accept or reject the </a:t>
            </a:r>
            <a:r>
              <a:rPr lang="en-US" sz="1050">
                <a:gradFill>
                  <a:gsLst>
                    <a:gs pos="0">
                      <a:srgbClr val="FFFFFF"/>
                    </a:gs>
                    <a:gs pos="100000">
                      <a:srgbClr val="FFFFFF"/>
                    </a:gs>
                  </a:gsLst>
                  <a:lin ang="5400000" scaled="0"/>
                </a:gradFill>
              </a:rPr>
              <a:t>offer&gt;</a:t>
            </a:r>
            <a:endParaRPr lang="en-US" sz="1050" dirty="0">
              <a:gradFill>
                <a:gsLst>
                  <a:gs pos="0">
                    <a:srgbClr val="FFFFFF"/>
                  </a:gs>
                  <a:gs pos="100000">
                    <a:srgbClr val="FFFFFF"/>
                  </a:gs>
                </a:gsLst>
                <a:lin ang="5400000" scaled="0"/>
              </a:gradFill>
            </a:endParaRPr>
          </a:p>
        </p:txBody>
      </p:sp>
      <p:pic>
        <p:nvPicPr>
          <p:cNvPr id="31" name="Graphic 30" descr="Team"/>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75015" y="1662508"/>
            <a:ext cx="914400" cy="914400"/>
          </a:xfrm>
          <a:prstGeom prst="rect">
            <a:avLst/>
          </a:prstGeom>
        </p:spPr>
      </p:pic>
      <p:sp>
        <p:nvSpPr>
          <p:cNvPr id="28" name="TextBox 27"/>
          <p:cNvSpPr txBox="1"/>
          <p:nvPr/>
        </p:nvSpPr>
        <p:spPr>
          <a:xfrm>
            <a:off x="4114775" y="1221001"/>
            <a:ext cx="5150632" cy="266602"/>
          </a:xfrm>
          <a:prstGeom prst="rect">
            <a:avLst/>
          </a:prstGeom>
          <a:noFill/>
        </p:spPr>
        <p:txBody>
          <a:bodyPr wrap="none" lIns="36000" tIns="36000" rIns="36000" bIns="36000" rtlCol="0">
            <a:spAutoFit/>
          </a:bodyPr>
          <a:lstStyle>
            <a:defPPr>
              <a:defRPr lang="en-US"/>
            </a:defPPr>
            <a:lvl1pPr algn="ctr">
              <a:lnSpc>
                <a:spcPct val="90000"/>
              </a:lnSpc>
              <a:spcAft>
                <a:spcPts val="600"/>
              </a:spcAft>
              <a:defRPr sz="1400">
                <a:gradFill>
                  <a:gsLst>
                    <a:gs pos="2917">
                      <a:schemeClr val="tx1"/>
                    </a:gs>
                    <a:gs pos="30000">
                      <a:schemeClr val="tx1"/>
                    </a:gs>
                  </a:gsLst>
                  <a:lin ang="5400000" scaled="0"/>
                </a:gradFill>
              </a:defRPr>
            </a:lvl1pPr>
          </a:lstStyle>
          <a:p>
            <a:pPr algn="l"/>
            <a:r>
              <a:rPr lang="en-US" i="1" dirty="0">
                <a:solidFill>
                  <a:schemeClr val="accent4">
                    <a:lumMod val="60000"/>
                    <a:lumOff val="40000"/>
                  </a:schemeClr>
                </a:solidFill>
              </a:rPr>
              <a:t>Phase 2: Issue a random offer to users, and capture their response</a:t>
            </a:r>
          </a:p>
        </p:txBody>
      </p:sp>
    </p:spTree>
    <p:extLst>
      <p:ext uri="{BB962C8B-B14F-4D97-AF65-F5344CB8AC3E}">
        <p14:creationId xmlns:p14="http://schemas.microsoft.com/office/powerpoint/2010/main" val="3161146915"/>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Requirements</a:t>
            </a:r>
            <a:endParaRPr lang="en-GB" dirty="0"/>
          </a:p>
        </p:txBody>
      </p:sp>
      <p:sp>
        <p:nvSpPr>
          <p:cNvPr id="3" name="Text Placeholder 2"/>
          <p:cNvSpPr>
            <a:spLocks noGrp="1"/>
          </p:cNvSpPr>
          <p:nvPr>
            <p:ph type="body" sz="quarter" idx="10"/>
          </p:nvPr>
        </p:nvSpPr>
        <p:spPr>
          <a:xfrm>
            <a:off x="274638" y="1212850"/>
            <a:ext cx="11887200" cy="6374053"/>
          </a:xfrm>
        </p:spPr>
        <p:txBody>
          <a:bodyPr/>
          <a:lstStyle/>
          <a:p>
            <a:pPr marL="571500" indent="-571500">
              <a:buFont typeface="Arial" panose="020B0604020202020204" pitchFamily="34" charset="0"/>
              <a:buChar char="•"/>
            </a:pPr>
            <a:r>
              <a:rPr lang="en-GB" sz="2000" dirty="0"/>
              <a:t>Windows system with Internet connection without troublesome corporate proxy (e.g. create a Windows virtual machine on Azure)</a:t>
            </a:r>
          </a:p>
          <a:p>
            <a:pPr marL="571500" indent="-571500">
              <a:buFont typeface="Arial" panose="020B0604020202020204" pitchFamily="34" charset="0"/>
              <a:buChar char="•"/>
            </a:pPr>
            <a:r>
              <a:rPr lang="en-US" sz="2000" dirty="0"/>
              <a:t>Azure Subscription (e.g. from MSDN or free trial)</a:t>
            </a:r>
          </a:p>
          <a:p>
            <a:pPr marL="571500" indent="-571500">
              <a:buFont typeface="Arial" panose="020B0604020202020204" pitchFamily="34" charset="0"/>
              <a:buChar char="•"/>
            </a:pPr>
            <a:r>
              <a:rPr lang="en-US" sz="2000" dirty="0"/>
              <a:t>Power BI Subscription (free tier is OK)</a:t>
            </a:r>
          </a:p>
          <a:p>
            <a:endParaRPr lang="en-GB" sz="2000" dirty="0"/>
          </a:p>
          <a:p>
            <a:r>
              <a:rPr lang="en-GB" sz="2000" dirty="0"/>
              <a:t>Local development tools</a:t>
            </a:r>
          </a:p>
          <a:p>
            <a:pPr marL="571500" indent="-571500">
              <a:buFont typeface="Arial" panose="020B0604020202020204" pitchFamily="34" charset="0"/>
              <a:buChar char="•"/>
            </a:pPr>
            <a:r>
              <a:rPr lang="en-GB" sz="2000" dirty="0"/>
              <a:t>Download the Web Platform Installer from </a:t>
            </a:r>
            <a:r>
              <a:rPr lang="en-GB" sz="2000" dirty="0">
                <a:hlinkClick r:id="rId2"/>
              </a:rPr>
              <a:t>https://www.microsoft.com/web/downloads/platform.aspx</a:t>
            </a:r>
            <a:r>
              <a:rPr lang="en-GB" sz="2000" dirty="0"/>
              <a:t>. Run the Web Platform Installer. Install the following components:</a:t>
            </a:r>
          </a:p>
          <a:p>
            <a:pPr marL="1028700" lvl="3" indent="-571500">
              <a:buFont typeface="Arial" panose="020B0604020202020204" pitchFamily="34" charset="0"/>
              <a:buChar char="•"/>
            </a:pPr>
            <a:r>
              <a:rPr lang="en-GB" sz="1400" dirty="0"/>
              <a:t>Microsoft Azure PowerShell</a:t>
            </a:r>
          </a:p>
          <a:p>
            <a:pPr marL="1028700" lvl="3" indent="-571500">
              <a:buFont typeface="Arial" panose="020B0604020202020204" pitchFamily="34" charset="0"/>
              <a:buChar char="•"/>
            </a:pPr>
            <a:r>
              <a:rPr lang="en-GB" sz="1400" dirty="0"/>
              <a:t>Visual Studio Community 2015 with Microsoft Azure SDK – 2.9.6 </a:t>
            </a:r>
            <a:r>
              <a:rPr lang="en-GB" sz="1400" i="1" dirty="0"/>
              <a:t>(or later)</a:t>
            </a:r>
          </a:p>
          <a:p>
            <a:pPr marL="571500" indent="-571500">
              <a:buFont typeface="Arial" panose="020B0604020202020204" pitchFamily="34" charset="0"/>
              <a:buChar char="•"/>
            </a:pPr>
            <a:r>
              <a:rPr lang="en-US" sz="2000" dirty="0"/>
              <a:t>Download and install</a:t>
            </a:r>
            <a:r>
              <a:rPr lang="en-GB" sz="2000" dirty="0"/>
              <a:t> Data Factory Tools for Visual Studio 2015 at:</a:t>
            </a:r>
            <a:r>
              <a:rPr lang="en-US" sz="2000" dirty="0"/>
              <a:t> </a:t>
            </a:r>
            <a:r>
              <a:rPr lang="en-US" sz="2000" dirty="0">
                <a:hlinkClick r:id="rId3"/>
              </a:rPr>
              <a:t>https://marketplace.visualstudio.com/items?itemName=AzureDataFactory.MicrosoftAzureDataFactoryToolsforVisualStudio2015</a:t>
            </a:r>
            <a:endParaRPr lang="en-US" sz="2000" dirty="0"/>
          </a:p>
          <a:p>
            <a:pPr marL="571500" indent="-571500">
              <a:buFont typeface="Arial" panose="020B0604020202020204" pitchFamily="34" charset="0"/>
              <a:buChar char="•"/>
            </a:pPr>
            <a:r>
              <a:rPr lang="en-US" sz="2000" dirty="0"/>
              <a:t>Download and install</a:t>
            </a:r>
            <a:r>
              <a:rPr lang="en-GB" sz="2000" dirty="0"/>
              <a:t> Data Lake Tools for Visual Studio 2015 at:</a:t>
            </a:r>
            <a:r>
              <a:rPr lang="en-US" sz="2000" dirty="0"/>
              <a:t> </a:t>
            </a:r>
            <a:r>
              <a:rPr lang="en-US" sz="2000" dirty="0">
                <a:hlinkClick r:id="rId4"/>
              </a:rPr>
              <a:t>https://www.microsoft.com/en-us/download/details.aspx?id=49504</a:t>
            </a:r>
            <a:r>
              <a:rPr lang="en-US" sz="2000" dirty="0"/>
              <a:t> (select </a:t>
            </a:r>
            <a:r>
              <a:rPr lang="en-US" sz="1800" dirty="0">
                <a:latin typeface="Lucida Console" panose="020B0609040504020204" pitchFamily="49" charset="0"/>
              </a:rPr>
              <a:t>Microsoft.Azure.DataLakeToolsForVS2015.msi</a:t>
            </a:r>
            <a:r>
              <a:rPr lang="en-US" sz="2000" dirty="0"/>
              <a:t>)</a:t>
            </a:r>
          </a:p>
          <a:p>
            <a:pPr marL="571500" indent="-571500">
              <a:buFont typeface="Arial" panose="020B0604020202020204" pitchFamily="34" charset="0"/>
              <a:buChar char="•"/>
            </a:pPr>
            <a:r>
              <a:rPr lang="en-US" sz="2000" dirty="0"/>
              <a:t>Optional – if you wish to run most of the steps automatically using PowerShell: </a:t>
            </a:r>
            <a:endParaRPr lang="en-GB" sz="2000" dirty="0"/>
          </a:p>
          <a:p>
            <a:pPr marL="1028700" lvl="3" indent="-571500">
              <a:buFont typeface="Arial" panose="020B0604020202020204" pitchFamily="34" charset="0"/>
              <a:buChar char="•"/>
            </a:pPr>
            <a:r>
              <a:rPr lang="en-GB" sz="1400" dirty="0"/>
              <a:t>Install PowerShell Extensions for Microsoft SQL Server 2016: from </a:t>
            </a:r>
            <a:r>
              <a:rPr lang="en-GB" sz="1400" dirty="0">
                <a:hlinkClick r:id="rId5"/>
              </a:rPr>
              <a:t>https://www.microsoft.com/en-us/download/details.aspx?id=52676</a:t>
            </a:r>
            <a:r>
              <a:rPr lang="en-GB" sz="1400" dirty="0"/>
              <a:t>, download and install </a:t>
            </a:r>
            <a:r>
              <a:rPr lang="en-GB" sz="1400" dirty="0">
                <a:latin typeface="Lucida Console" panose="020B0609040504020204" pitchFamily="49" charset="0"/>
              </a:rPr>
              <a:t>ENU\x64\PowerShellTools.msi</a:t>
            </a:r>
          </a:p>
          <a:p>
            <a:pPr marL="1028700" lvl="3" indent="-571500">
              <a:buFont typeface="Arial" panose="020B0604020202020204" pitchFamily="34" charset="0"/>
              <a:buChar char="•"/>
            </a:pPr>
            <a:endParaRPr lang="en-GB" sz="1400" dirty="0"/>
          </a:p>
          <a:p>
            <a:pPr marL="571500" indent="-571500">
              <a:buFont typeface="Arial" panose="020B0604020202020204" pitchFamily="34" charset="0"/>
              <a:buChar char="•"/>
            </a:pPr>
            <a:endParaRPr lang="en-US" sz="2000" dirty="0"/>
          </a:p>
          <a:p>
            <a:endParaRPr lang="en-US" sz="2000" dirty="0"/>
          </a:p>
        </p:txBody>
      </p:sp>
    </p:spTree>
    <p:extLst>
      <p:ext uri="{BB962C8B-B14F-4D97-AF65-F5344CB8AC3E}">
        <p14:creationId xmlns:p14="http://schemas.microsoft.com/office/powerpoint/2010/main" val="1658775346"/>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Rectangle: Rounded Corners 76"/>
          <p:cNvSpPr/>
          <p:nvPr/>
        </p:nvSpPr>
        <p:spPr bwMode="auto">
          <a:xfrm>
            <a:off x="91825" y="1322767"/>
            <a:ext cx="12222662" cy="3901418"/>
          </a:xfrm>
          <a:prstGeom prst="roundRect">
            <a:avLst>
              <a:gd name="adj" fmla="val 6347"/>
            </a:avLst>
          </a:prstGeom>
          <a:solidFill>
            <a:schemeClr val="bg2">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69" name="Rectangle: Rounded Corners 68"/>
          <p:cNvSpPr/>
          <p:nvPr/>
        </p:nvSpPr>
        <p:spPr bwMode="auto">
          <a:xfrm>
            <a:off x="10190094" y="5364096"/>
            <a:ext cx="1778083" cy="1528645"/>
          </a:xfrm>
          <a:prstGeom prst="roundRect">
            <a:avLst/>
          </a:prstGeom>
          <a:solidFill>
            <a:schemeClr val="bg2">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052" name="Rectangle: Rounded Corners 2051"/>
          <p:cNvSpPr/>
          <p:nvPr/>
        </p:nvSpPr>
        <p:spPr bwMode="auto">
          <a:xfrm>
            <a:off x="4925769" y="3172091"/>
            <a:ext cx="7436348" cy="2027747"/>
          </a:xfrm>
          <a:prstGeom prst="roundRect">
            <a:avLst/>
          </a:prstGeom>
          <a:solidFill>
            <a:schemeClr val="bg2">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 name="Title 3"/>
          <p:cNvSpPr>
            <a:spLocks noGrp="1"/>
          </p:cNvSpPr>
          <p:nvPr>
            <p:ph type="title"/>
          </p:nvPr>
        </p:nvSpPr>
        <p:spPr/>
        <p:txBody>
          <a:bodyPr/>
          <a:lstStyle/>
          <a:p>
            <a:r>
              <a:rPr lang="en-US" dirty="0"/>
              <a:t>Phase 4: cold path processing &amp; analytics</a:t>
            </a:r>
          </a:p>
        </p:txBody>
      </p:sp>
      <p:pic>
        <p:nvPicPr>
          <p:cNvPr id="14" name="Picture 13"/>
          <p:cNvPicPr>
            <a:picLocks noChangeAspect="1"/>
          </p:cNvPicPr>
          <p:nvPr/>
        </p:nvPicPr>
        <p:blipFill>
          <a:blip r:embed="rId3"/>
          <a:stretch>
            <a:fillRect/>
          </a:stretch>
        </p:blipFill>
        <p:spPr>
          <a:xfrm>
            <a:off x="8924335" y="3519620"/>
            <a:ext cx="780290" cy="780290"/>
          </a:xfrm>
          <a:prstGeom prst="rect">
            <a:avLst/>
          </a:prstGeom>
        </p:spPr>
      </p:pic>
      <p:pic>
        <p:nvPicPr>
          <p:cNvPr id="15" name="Picture 14"/>
          <p:cNvPicPr>
            <a:picLocks noChangeAspect="1"/>
          </p:cNvPicPr>
          <p:nvPr/>
        </p:nvPicPr>
        <p:blipFill>
          <a:blip r:embed="rId4"/>
          <a:stretch>
            <a:fillRect/>
          </a:stretch>
        </p:blipFill>
        <p:spPr>
          <a:xfrm>
            <a:off x="7169079" y="3464724"/>
            <a:ext cx="780290" cy="780290"/>
          </a:xfrm>
          <a:prstGeom prst="rect">
            <a:avLst/>
          </a:prstGeom>
        </p:spPr>
      </p:pic>
      <p:pic>
        <p:nvPicPr>
          <p:cNvPr id="17" name="Picture 16"/>
          <p:cNvPicPr>
            <a:picLocks noChangeAspect="1"/>
          </p:cNvPicPr>
          <p:nvPr/>
        </p:nvPicPr>
        <p:blipFill>
          <a:blip r:embed="rId5"/>
          <a:stretch>
            <a:fillRect/>
          </a:stretch>
        </p:blipFill>
        <p:spPr>
          <a:xfrm>
            <a:off x="10577146" y="3500210"/>
            <a:ext cx="780290" cy="780290"/>
          </a:xfrm>
          <a:prstGeom prst="rect">
            <a:avLst/>
          </a:prstGeom>
        </p:spPr>
      </p:pic>
      <p:pic>
        <p:nvPicPr>
          <p:cNvPr id="23" name="Picture 22"/>
          <p:cNvPicPr>
            <a:picLocks noChangeAspect="1"/>
          </p:cNvPicPr>
          <p:nvPr/>
        </p:nvPicPr>
        <p:blipFill>
          <a:blip r:embed="rId6"/>
          <a:stretch>
            <a:fillRect/>
          </a:stretch>
        </p:blipFill>
        <p:spPr>
          <a:xfrm>
            <a:off x="5458932" y="3572770"/>
            <a:ext cx="780290" cy="780290"/>
          </a:xfrm>
          <a:prstGeom prst="rect">
            <a:avLst/>
          </a:prstGeom>
        </p:spPr>
      </p:pic>
      <p:sp>
        <p:nvSpPr>
          <p:cNvPr id="35" name="Arrow: Right 34"/>
          <p:cNvSpPr/>
          <p:nvPr/>
        </p:nvSpPr>
        <p:spPr bwMode="auto">
          <a:xfrm rot="5400000">
            <a:off x="9126100" y="2976422"/>
            <a:ext cx="274317"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7" name="Arrow: Right 36"/>
          <p:cNvSpPr/>
          <p:nvPr/>
        </p:nvSpPr>
        <p:spPr bwMode="auto">
          <a:xfrm>
            <a:off x="9978118" y="1848415"/>
            <a:ext cx="274317"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8" name="Arrow: Right 37"/>
          <p:cNvSpPr/>
          <p:nvPr/>
        </p:nvSpPr>
        <p:spPr bwMode="auto">
          <a:xfrm>
            <a:off x="9915777" y="3806352"/>
            <a:ext cx="274317"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1" name="Arrow: Left-Right 30"/>
          <p:cNvSpPr/>
          <p:nvPr/>
        </p:nvSpPr>
        <p:spPr bwMode="auto">
          <a:xfrm>
            <a:off x="6423206" y="3778351"/>
            <a:ext cx="426865" cy="281421"/>
          </a:xfrm>
          <a:prstGeom prst="lef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2" name="Arrow: Left-Right 41"/>
          <p:cNvSpPr/>
          <p:nvPr/>
        </p:nvSpPr>
        <p:spPr bwMode="auto">
          <a:xfrm>
            <a:off x="8366803" y="3710297"/>
            <a:ext cx="426865" cy="281421"/>
          </a:xfrm>
          <a:prstGeom prst="lef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6" name="Arrow: Right 45"/>
          <p:cNvSpPr/>
          <p:nvPr/>
        </p:nvSpPr>
        <p:spPr bwMode="auto">
          <a:xfrm rot="16200000">
            <a:off x="10830132" y="2929306"/>
            <a:ext cx="274317"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4" name="TextBox 53"/>
          <p:cNvSpPr txBox="1"/>
          <p:nvPr/>
        </p:nvSpPr>
        <p:spPr>
          <a:xfrm>
            <a:off x="10214511" y="2506522"/>
            <a:ext cx="1460340" cy="266602"/>
          </a:xfrm>
          <a:prstGeom prst="rect">
            <a:avLst/>
          </a:prstGeom>
          <a:noFill/>
        </p:spPr>
        <p:txBody>
          <a:bodyPr wrap="squar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Power BI</a:t>
            </a:r>
          </a:p>
        </p:txBody>
      </p:sp>
      <p:sp>
        <p:nvSpPr>
          <p:cNvPr id="55" name="TextBox 54"/>
          <p:cNvSpPr txBox="1"/>
          <p:nvPr/>
        </p:nvSpPr>
        <p:spPr>
          <a:xfrm>
            <a:off x="8499212" y="4531635"/>
            <a:ext cx="1807417" cy="460502"/>
          </a:xfrm>
          <a:prstGeom prst="rect">
            <a:avLst/>
          </a:prstGeom>
          <a:noFill/>
        </p:spPr>
        <p:txBody>
          <a:bodyPr wrap="squar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Data Lake</a:t>
            </a:r>
            <a:br>
              <a:rPr lang="en-US" sz="1400">
                <a:gradFill>
                  <a:gsLst>
                    <a:gs pos="2917">
                      <a:schemeClr val="tx1"/>
                    </a:gs>
                    <a:gs pos="30000">
                      <a:schemeClr val="tx1"/>
                    </a:gs>
                  </a:gsLst>
                  <a:lin ang="5400000" scaled="0"/>
                </a:gradFill>
              </a:rPr>
            </a:br>
            <a:r>
              <a:rPr lang="en-US" sz="1400">
                <a:gradFill>
                  <a:gsLst>
                    <a:gs pos="2917">
                      <a:schemeClr val="tx1"/>
                    </a:gs>
                    <a:gs pos="30000">
                      <a:schemeClr val="tx1"/>
                    </a:gs>
                  </a:gsLst>
                  <a:lin ang="5400000" scaled="0"/>
                </a:gradFill>
              </a:rPr>
              <a:t>Store</a:t>
            </a:r>
            <a:endParaRPr lang="en-US" sz="1400" dirty="0" err="1">
              <a:gradFill>
                <a:gsLst>
                  <a:gs pos="2917">
                    <a:schemeClr val="tx1"/>
                  </a:gs>
                  <a:gs pos="30000">
                    <a:schemeClr val="tx1"/>
                  </a:gs>
                </a:gsLst>
                <a:lin ang="5400000" scaled="0"/>
              </a:gradFill>
            </a:endParaRPr>
          </a:p>
        </p:txBody>
      </p:sp>
      <p:sp>
        <p:nvSpPr>
          <p:cNvPr id="56" name="TextBox 55"/>
          <p:cNvSpPr txBox="1"/>
          <p:nvPr/>
        </p:nvSpPr>
        <p:spPr>
          <a:xfrm>
            <a:off x="10063581" y="4556679"/>
            <a:ext cx="1807417" cy="460502"/>
          </a:xfrm>
          <a:prstGeom prst="rect">
            <a:avLst/>
          </a:prstGeom>
          <a:noFill/>
        </p:spPr>
        <p:txBody>
          <a:bodyPr wrap="squar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SQL Data</a:t>
            </a:r>
            <a:br>
              <a:rPr lang="en-US" sz="1400">
                <a:gradFill>
                  <a:gsLst>
                    <a:gs pos="2917">
                      <a:schemeClr val="tx1"/>
                    </a:gs>
                    <a:gs pos="30000">
                      <a:schemeClr val="tx1"/>
                    </a:gs>
                  </a:gsLst>
                  <a:lin ang="5400000" scaled="0"/>
                </a:gradFill>
              </a:rPr>
            </a:br>
            <a:r>
              <a:rPr lang="en-US" sz="1400">
                <a:gradFill>
                  <a:gsLst>
                    <a:gs pos="2917">
                      <a:schemeClr val="tx1"/>
                    </a:gs>
                    <a:gs pos="30000">
                      <a:schemeClr val="tx1"/>
                    </a:gs>
                  </a:gsLst>
                  <a:lin ang="5400000" scaled="0"/>
                </a:gradFill>
              </a:rPr>
              <a:t>Warehouse</a:t>
            </a:r>
            <a:endParaRPr lang="en-US" sz="1400" dirty="0" err="1">
              <a:gradFill>
                <a:gsLst>
                  <a:gs pos="2917">
                    <a:schemeClr val="tx1"/>
                  </a:gs>
                  <a:gs pos="30000">
                    <a:schemeClr val="tx1"/>
                  </a:gs>
                </a:gsLst>
                <a:lin ang="5400000" scaled="0"/>
              </a:gradFill>
            </a:endParaRPr>
          </a:p>
        </p:txBody>
      </p:sp>
      <p:sp>
        <p:nvSpPr>
          <p:cNvPr id="57" name="TextBox 56"/>
          <p:cNvSpPr txBox="1"/>
          <p:nvPr/>
        </p:nvSpPr>
        <p:spPr>
          <a:xfrm>
            <a:off x="6794696" y="4488983"/>
            <a:ext cx="1807417" cy="460502"/>
          </a:xfrm>
          <a:prstGeom prst="rect">
            <a:avLst/>
          </a:prstGeom>
          <a:noFill/>
        </p:spPr>
        <p:txBody>
          <a:bodyPr wrap="squar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Data Lake</a:t>
            </a:r>
            <a:br>
              <a:rPr lang="en-US" sz="1400">
                <a:gradFill>
                  <a:gsLst>
                    <a:gs pos="2917">
                      <a:schemeClr val="tx1"/>
                    </a:gs>
                    <a:gs pos="30000">
                      <a:schemeClr val="tx1"/>
                    </a:gs>
                  </a:gsLst>
                  <a:lin ang="5400000" scaled="0"/>
                </a:gradFill>
              </a:rPr>
            </a:br>
            <a:r>
              <a:rPr lang="en-US" sz="1400">
                <a:gradFill>
                  <a:gsLst>
                    <a:gs pos="2917">
                      <a:schemeClr val="tx1"/>
                    </a:gs>
                    <a:gs pos="30000">
                      <a:schemeClr val="tx1"/>
                    </a:gs>
                  </a:gsLst>
                  <a:lin ang="5400000" scaled="0"/>
                </a:gradFill>
              </a:rPr>
              <a:t>Analytics</a:t>
            </a:r>
            <a:endParaRPr lang="en-US" sz="1400" dirty="0" err="1">
              <a:gradFill>
                <a:gsLst>
                  <a:gs pos="2917">
                    <a:schemeClr val="tx1"/>
                  </a:gs>
                  <a:gs pos="30000">
                    <a:schemeClr val="tx1"/>
                  </a:gs>
                </a:gsLst>
                <a:lin ang="5400000" scaled="0"/>
              </a:gradFill>
            </a:endParaRPr>
          </a:p>
        </p:txBody>
      </p:sp>
      <p:sp>
        <p:nvSpPr>
          <p:cNvPr id="61" name="TextBox 60"/>
          <p:cNvSpPr txBox="1"/>
          <p:nvPr/>
        </p:nvSpPr>
        <p:spPr>
          <a:xfrm>
            <a:off x="4998515" y="4496282"/>
            <a:ext cx="1807417" cy="460502"/>
          </a:xfrm>
          <a:prstGeom prst="rect">
            <a:avLst/>
          </a:prstGeom>
          <a:noFill/>
        </p:spPr>
        <p:txBody>
          <a:bodyPr wrap="squar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Cognitive services</a:t>
            </a:r>
            <a:br>
              <a:rPr lang="en-US" sz="1400" dirty="0">
                <a:gradFill>
                  <a:gsLst>
                    <a:gs pos="2917">
                      <a:schemeClr val="tx1"/>
                    </a:gs>
                    <a:gs pos="30000">
                      <a:schemeClr val="tx1"/>
                    </a:gs>
                  </a:gsLst>
                  <a:lin ang="5400000" scaled="0"/>
                </a:gradFill>
              </a:rPr>
            </a:br>
            <a:r>
              <a:rPr lang="en-US" sz="1400" dirty="0">
                <a:gradFill>
                  <a:gsLst>
                    <a:gs pos="2917">
                      <a:schemeClr val="tx1"/>
                    </a:gs>
                    <a:gs pos="30000">
                      <a:schemeClr val="tx1"/>
                    </a:gs>
                  </a:gsLst>
                  <a:lin ang="5400000" scaled="0"/>
                </a:gradFill>
              </a:rPr>
              <a:t>(embedded in </a:t>
            </a:r>
            <a:r>
              <a:rPr lang="en-US" sz="1400">
                <a:gradFill>
                  <a:gsLst>
                    <a:gs pos="2917">
                      <a:schemeClr val="tx1"/>
                    </a:gs>
                    <a:gs pos="30000">
                      <a:schemeClr val="tx1"/>
                    </a:gs>
                  </a:gsLst>
                  <a:lin ang="5400000" scaled="0"/>
                </a:gradFill>
              </a:rPr>
              <a:t>ADLA)</a:t>
            </a:r>
            <a:endParaRPr lang="en-US" sz="1400" dirty="0" err="1">
              <a:gradFill>
                <a:gsLst>
                  <a:gs pos="2917">
                    <a:schemeClr val="tx1"/>
                  </a:gs>
                  <a:gs pos="30000">
                    <a:schemeClr val="tx1"/>
                  </a:gs>
                </a:gsLst>
                <a:lin ang="5400000" scaled="0"/>
              </a:gradFill>
            </a:endParaRPr>
          </a:p>
        </p:txBody>
      </p:sp>
      <p:sp>
        <p:nvSpPr>
          <p:cNvPr id="64" name="TextBox 63"/>
          <p:cNvSpPr txBox="1"/>
          <p:nvPr/>
        </p:nvSpPr>
        <p:spPr>
          <a:xfrm>
            <a:off x="6212817" y="3235931"/>
            <a:ext cx="916652" cy="460502"/>
          </a:xfrm>
          <a:prstGeom prst="rect">
            <a:avLst/>
          </a:prstGeom>
          <a:noFill/>
        </p:spPr>
        <p:txBody>
          <a:bodyPr wrap="none" lIns="36000" tIns="36000" rIns="36000" bIns="36000" rtlCol="0">
            <a:spAutoFit/>
          </a:bodyPr>
          <a:lstStyle>
            <a:defPPr>
              <a:defRPr lang="en-US"/>
            </a:defPPr>
            <a:lvl1pPr algn="ctr">
              <a:lnSpc>
                <a:spcPct val="90000"/>
              </a:lnSpc>
              <a:spcAft>
                <a:spcPts val="600"/>
              </a:spcAft>
              <a:defRPr sz="1400">
                <a:gradFill>
                  <a:gsLst>
                    <a:gs pos="2917">
                      <a:schemeClr val="tx1"/>
                    </a:gs>
                    <a:gs pos="30000">
                      <a:schemeClr val="tx1"/>
                    </a:gs>
                  </a:gsLst>
                  <a:lin ang="5400000" scaled="0"/>
                </a:gradFill>
              </a:defRPr>
            </a:lvl1pPr>
          </a:lstStyle>
          <a:p>
            <a:pPr algn="l"/>
            <a:r>
              <a:rPr lang="en-US" i="1" dirty="0">
                <a:solidFill>
                  <a:schemeClr val="accent4">
                    <a:lumMod val="60000"/>
                    <a:lumOff val="40000"/>
                  </a:schemeClr>
                </a:solidFill>
              </a:rPr>
              <a:t>Key phrase</a:t>
            </a:r>
            <a:br>
              <a:rPr lang="en-US" i="1">
                <a:solidFill>
                  <a:schemeClr val="accent4">
                    <a:lumMod val="60000"/>
                    <a:lumOff val="40000"/>
                  </a:schemeClr>
                </a:solidFill>
              </a:rPr>
            </a:br>
            <a:r>
              <a:rPr lang="en-US" i="1">
                <a:solidFill>
                  <a:schemeClr val="accent4">
                    <a:lumMod val="60000"/>
                    <a:lumOff val="40000"/>
                  </a:schemeClr>
                </a:solidFill>
              </a:rPr>
              <a:t>extraction</a:t>
            </a:r>
            <a:endParaRPr lang="en-US" i="1" dirty="0" err="1">
              <a:solidFill>
                <a:schemeClr val="accent4">
                  <a:lumMod val="60000"/>
                  <a:lumOff val="40000"/>
                </a:schemeClr>
              </a:solidFill>
            </a:endParaRPr>
          </a:p>
        </p:txBody>
      </p:sp>
      <p:sp>
        <p:nvSpPr>
          <p:cNvPr id="65" name="TextBox 64"/>
          <p:cNvSpPr txBox="1"/>
          <p:nvPr/>
        </p:nvSpPr>
        <p:spPr>
          <a:xfrm>
            <a:off x="10132234" y="6486228"/>
            <a:ext cx="1807417" cy="266602"/>
          </a:xfrm>
          <a:prstGeom prst="rect">
            <a:avLst/>
          </a:prstGeom>
          <a:noFill/>
        </p:spPr>
        <p:txBody>
          <a:bodyPr wrap="squar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Data Factory</a:t>
            </a:r>
          </a:p>
        </p:txBody>
      </p:sp>
      <p:sp>
        <p:nvSpPr>
          <p:cNvPr id="2051" name="TextBox 2050"/>
          <p:cNvSpPr txBox="1"/>
          <p:nvPr/>
        </p:nvSpPr>
        <p:spPr>
          <a:xfrm rot="16200000">
            <a:off x="11303661" y="3823599"/>
            <a:ext cx="1545423" cy="544765"/>
          </a:xfrm>
          <a:prstGeom prst="rect">
            <a:avLst/>
          </a:prstGeom>
          <a:noFill/>
        </p:spPr>
        <p:txBody>
          <a:bodyPr wrap="none" lIns="182880" tIns="146304" rIns="182880" bIns="146304" rtlCol="0">
            <a:spAutoFit/>
          </a:bodyPr>
          <a:lstStyle/>
          <a:p>
            <a:pPr>
              <a:lnSpc>
                <a:spcPct val="90000"/>
              </a:lnSpc>
              <a:spcAft>
                <a:spcPts val="600"/>
              </a:spcAft>
            </a:pPr>
            <a:r>
              <a:rPr lang="en-US">
                <a:gradFill>
                  <a:gsLst>
                    <a:gs pos="2917">
                      <a:schemeClr val="tx1"/>
                    </a:gs>
                    <a:gs pos="30000">
                      <a:schemeClr val="tx1"/>
                    </a:gs>
                  </a:gsLst>
                  <a:lin ang="5400000" scaled="0"/>
                </a:gradFill>
              </a:rPr>
              <a:t>COLD PATH</a:t>
            </a:r>
            <a:endParaRPr lang="en-US" dirty="0" err="1">
              <a:gradFill>
                <a:gsLst>
                  <a:gs pos="2917">
                    <a:schemeClr val="tx1"/>
                  </a:gs>
                  <a:gs pos="30000">
                    <a:schemeClr val="tx1"/>
                  </a:gs>
                </a:gsLst>
                <a:lin ang="5400000" scaled="0"/>
              </a:gradFill>
            </a:endParaRPr>
          </a:p>
        </p:txBody>
      </p:sp>
      <p:sp>
        <p:nvSpPr>
          <p:cNvPr id="67" name="TextBox 66"/>
          <p:cNvSpPr txBox="1"/>
          <p:nvPr/>
        </p:nvSpPr>
        <p:spPr>
          <a:xfrm rot="16200000">
            <a:off x="11361817" y="1915354"/>
            <a:ext cx="1408206" cy="544765"/>
          </a:xfrm>
          <a:prstGeom prst="rect">
            <a:avLst/>
          </a:prstGeom>
          <a:noFill/>
        </p:spPr>
        <p:txBody>
          <a:bodyPr wrap="none" lIns="182880" tIns="146304" rIns="182880" bIns="146304" rtlCol="0">
            <a:spAutoFit/>
          </a:bodyPr>
          <a:lstStyle/>
          <a:p>
            <a:pPr>
              <a:lnSpc>
                <a:spcPct val="90000"/>
              </a:lnSpc>
              <a:spcAft>
                <a:spcPts val="600"/>
              </a:spcAft>
            </a:pPr>
            <a:r>
              <a:rPr lang="en-US">
                <a:gradFill>
                  <a:gsLst>
                    <a:gs pos="2917">
                      <a:schemeClr val="tx1"/>
                    </a:gs>
                    <a:gs pos="30000">
                      <a:schemeClr val="tx1"/>
                    </a:gs>
                  </a:gsLst>
                  <a:lin ang="5400000" scaled="0"/>
                </a:gradFill>
              </a:rPr>
              <a:t>HOT PATH</a:t>
            </a:r>
            <a:endParaRPr lang="en-US" dirty="0" err="1">
              <a:gradFill>
                <a:gsLst>
                  <a:gs pos="2917">
                    <a:schemeClr val="tx1"/>
                  </a:gs>
                  <a:gs pos="30000">
                    <a:schemeClr val="tx1"/>
                  </a:gs>
                </a:gsLst>
                <a:lin ang="5400000" scaled="0"/>
              </a:gradFill>
            </a:endParaRPr>
          </a:p>
        </p:txBody>
      </p:sp>
      <p:sp>
        <p:nvSpPr>
          <p:cNvPr id="2054" name="Arrow: Bent 2053"/>
          <p:cNvSpPr/>
          <p:nvPr/>
        </p:nvSpPr>
        <p:spPr bwMode="auto">
          <a:xfrm rot="16200000">
            <a:off x="9477951" y="5264239"/>
            <a:ext cx="618777" cy="667800"/>
          </a:xfrm>
          <a:prstGeom prst="ben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72" name="TextBox 71"/>
          <p:cNvSpPr txBox="1"/>
          <p:nvPr/>
        </p:nvSpPr>
        <p:spPr>
          <a:xfrm>
            <a:off x="8933319" y="5996440"/>
            <a:ext cx="1127544" cy="266602"/>
          </a:xfrm>
          <a:prstGeom prst="rect">
            <a:avLst/>
          </a:prstGeom>
          <a:noFill/>
        </p:spPr>
        <p:txBody>
          <a:bodyPr wrap="none" lIns="36000" tIns="36000" rIns="36000" bIns="36000" rtlCol="0">
            <a:spAutoFit/>
          </a:bodyPr>
          <a:lstStyle>
            <a:defPPr>
              <a:defRPr lang="en-US"/>
            </a:defPPr>
            <a:lvl1pPr algn="ctr">
              <a:lnSpc>
                <a:spcPct val="90000"/>
              </a:lnSpc>
              <a:spcAft>
                <a:spcPts val="600"/>
              </a:spcAft>
              <a:defRPr sz="1400">
                <a:gradFill>
                  <a:gsLst>
                    <a:gs pos="2917">
                      <a:schemeClr val="tx1"/>
                    </a:gs>
                    <a:gs pos="30000">
                      <a:schemeClr val="tx1"/>
                    </a:gs>
                  </a:gsLst>
                  <a:lin ang="5400000" scaled="0"/>
                </a:gradFill>
              </a:defRPr>
            </a:lvl1pPr>
          </a:lstStyle>
          <a:p>
            <a:pPr algn="l"/>
            <a:r>
              <a:rPr lang="en-US" i="1">
                <a:solidFill>
                  <a:schemeClr val="accent4">
                    <a:lumMod val="60000"/>
                    <a:lumOff val="40000"/>
                  </a:schemeClr>
                </a:solidFill>
              </a:rPr>
              <a:t>Orchestration</a:t>
            </a:r>
            <a:endParaRPr lang="en-US" i="1" dirty="0" err="1">
              <a:solidFill>
                <a:schemeClr val="accent4">
                  <a:lumMod val="60000"/>
                  <a:lumOff val="40000"/>
                </a:schemeClr>
              </a:solidFill>
            </a:endParaRPr>
          </a:p>
        </p:txBody>
      </p:sp>
      <p:pic>
        <p:nvPicPr>
          <p:cNvPr id="73" name="Picture 72"/>
          <p:cNvPicPr>
            <a:picLocks noChangeAspect="1"/>
          </p:cNvPicPr>
          <p:nvPr/>
        </p:nvPicPr>
        <p:blipFill>
          <a:blip r:embed="rId7"/>
          <a:stretch>
            <a:fillRect/>
          </a:stretch>
        </p:blipFill>
        <p:spPr>
          <a:xfrm>
            <a:off x="10645797" y="5566027"/>
            <a:ext cx="780290" cy="780290"/>
          </a:xfrm>
          <a:prstGeom prst="rect">
            <a:avLst/>
          </a:prstGeom>
        </p:spPr>
      </p:pic>
      <p:pic>
        <p:nvPicPr>
          <p:cNvPr id="2056" name="Picture 4" descr="https://lh3.googleusercontent.com/TwlQ8-DQ9D52XN6QSJekBe8Gd-h2yNwky-SwcKgCtkDsYGTA_Q_4yIXfO92AAX4dmg=w30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576689" y="1630759"/>
            <a:ext cx="781200" cy="781200"/>
          </a:xfrm>
          <a:prstGeom prst="rect">
            <a:avLst/>
          </a:prstGeom>
          <a:noFill/>
          <a:extLst>
            <a:ext uri="{909E8E84-426E-40DD-AFC4-6F175D3DCCD1}">
              <a14:hiddenFill xmlns:a14="http://schemas.microsoft.com/office/drawing/2010/main">
                <a:solidFill>
                  <a:srgbClr val="FFFFFF"/>
                </a:solidFill>
              </a14:hiddenFill>
            </a:ext>
          </a:extLst>
        </p:spPr>
      </p:pic>
      <p:sp>
        <p:nvSpPr>
          <p:cNvPr id="2" name="Arrow: Pentagon 1"/>
          <p:cNvSpPr/>
          <p:nvPr/>
        </p:nvSpPr>
        <p:spPr bwMode="auto">
          <a:xfrm>
            <a:off x="549019" y="1483633"/>
            <a:ext cx="9155606" cy="1067130"/>
          </a:xfrm>
          <a:prstGeom prst="homePlate">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dirty="0">
                <a:gradFill>
                  <a:gsLst>
                    <a:gs pos="0">
                      <a:srgbClr val="FFFFFF"/>
                    </a:gs>
                    <a:gs pos="100000">
                      <a:srgbClr val="FFFFFF"/>
                    </a:gs>
                  </a:gsLst>
                  <a:lin ang="5400000" scaled="0"/>
                </a:gradFill>
              </a:rPr>
              <a:t>Real-time processing</a:t>
            </a:r>
            <a:endParaRPr lang="en-GB" sz="20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777103615"/>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Solution architecture notes</a:t>
            </a:r>
            <a:endParaRPr lang="en-US" dirty="0"/>
          </a:p>
        </p:txBody>
      </p:sp>
      <p:sp>
        <p:nvSpPr>
          <p:cNvPr id="5" name="Text Placeholder 4"/>
          <p:cNvSpPr>
            <a:spLocks noGrp="1"/>
          </p:cNvSpPr>
          <p:nvPr>
            <p:ph type="body" sz="quarter" idx="10"/>
          </p:nvPr>
        </p:nvSpPr>
        <p:spPr>
          <a:xfrm>
            <a:off x="274638" y="1212850"/>
            <a:ext cx="11887200" cy="4395049"/>
          </a:xfrm>
        </p:spPr>
        <p:txBody>
          <a:bodyPr/>
          <a:lstStyle/>
          <a:p>
            <a:pPr marL="457200" indent="-457200">
              <a:buFont typeface="+mj-lt"/>
              <a:buAutoNum type="arabicPeriod"/>
            </a:pPr>
            <a:r>
              <a:rPr lang="en-US" sz="2400" dirty="0"/>
              <a:t>Since Logic apps don’t have a connector to Event hubs yet, an Azure function is used to relay messages in between.</a:t>
            </a:r>
          </a:p>
          <a:p>
            <a:pPr marL="457200" indent="-457200">
              <a:buFont typeface="+mj-lt"/>
              <a:buAutoNum type="arabicPeriod"/>
            </a:pPr>
            <a:r>
              <a:rPr lang="en-US" sz="2400" dirty="0"/>
              <a:t>In a real project, a more streamlined solution might be proposed. For example, the Azure extensions for Bot Builder provide a module to write all messages to Azure Tables. However, in this workshop, we introduce Logic Apps and Azure Functions, as they can be used flexibly for rich integration scenarios. </a:t>
            </a:r>
          </a:p>
          <a:p>
            <a:pPr marL="457200" indent="-457200">
              <a:buFont typeface="+mj-lt"/>
              <a:buAutoNum type="arabicPeriod"/>
            </a:pPr>
            <a:r>
              <a:rPr lang="en-US" sz="2400" dirty="0"/>
              <a:t>In a real project, we would not always present the user with the offer that’s predicted to be the «best» for that case. In a small, randomly selected fraction of the cases, we would issue a random offer. This allows us to collect data to retrain our models in the future.</a:t>
            </a:r>
          </a:p>
          <a:p>
            <a:pPr marL="457200" indent="-457200">
              <a:buFont typeface="+mj-lt"/>
              <a:buAutoNum type="arabicPeriod"/>
            </a:pPr>
            <a:r>
              <a:rPr lang="en-US" sz="2400" dirty="0"/>
              <a:t>For the first version of a bot, it would make sense to start with a Q&amp;A bot, by using the </a:t>
            </a:r>
            <a:r>
              <a:rPr lang="en-US" sz="2400" dirty="0" err="1">
                <a:hlinkClick r:id="rId3"/>
              </a:rPr>
              <a:t>QnA</a:t>
            </a:r>
            <a:r>
              <a:rPr lang="en-US" sz="2400" dirty="0">
                <a:hlinkClick r:id="rId3"/>
              </a:rPr>
              <a:t> Maker</a:t>
            </a:r>
            <a:r>
              <a:rPr lang="en-US" sz="2400" dirty="0"/>
              <a:t> and existing FAQ information.</a:t>
            </a:r>
          </a:p>
        </p:txBody>
      </p:sp>
    </p:spTree>
    <p:extLst>
      <p:ext uri="{BB962C8B-B14F-4D97-AF65-F5344CB8AC3E}">
        <p14:creationId xmlns:p14="http://schemas.microsoft.com/office/powerpoint/2010/main" val="15239013"/>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Part 2: Hackathon</a:t>
            </a:r>
            <a:endParaRPr lang="en-GB" dirty="0"/>
          </a:p>
        </p:txBody>
      </p:sp>
      <p:sp>
        <p:nvSpPr>
          <p:cNvPr id="7" name="Text Placeholder 6"/>
          <p:cNvSpPr>
            <a:spLocks noGrp="1"/>
          </p:cNvSpPr>
          <p:nvPr>
            <p:ph type="body" sz="quarter" idx="10"/>
          </p:nvPr>
        </p:nvSpPr>
        <p:spPr/>
        <p:txBody>
          <a:bodyPr/>
          <a:lstStyle/>
          <a:p>
            <a:endParaRPr lang="en-GB"/>
          </a:p>
        </p:txBody>
      </p:sp>
    </p:spTree>
    <p:extLst>
      <p:ext uri="{BB962C8B-B14F-4D97-AF65-F5344CB8AC3E}">
        <p14:creationId xmlns:p14="http://schemas.microsoft.com/office/powerpoint/2010/main" val="1425848474"/>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Instructions</a:t>
            </a:r>
            <a:endParaRPr lang="en-GB" dirty="0"/>
          </a:p>
        </p:txBody>
      </p:sp>
      <p:sp>
        <p:nvSpPr>
          <p:cNvPr id="4" name="Content Placeholder 3"/>
          <p:cNvSpPr>
            <a:spLocks noGrp="1"/>
          </p:cNvSpPr>
          <p:nvPr>
            <p:ph type="body" sz="quarter" idx="10"/>
          </p:nvPr>
        </p:nvSpPr>
        <p:spPr>
          <a:xfrm>
            <a:off x="274638" y="1212850"/>
            <a:ext cx="11887200" cy="5958554"/>
          </a:xfrm>
        </p:spPr>
        <p:txBody>
          <a:bodyPr/>
          <a:lstStyle/>
          <a:p>
            <a:r>
              <a:rPr lang="en-US" sz="3200" dirty="0"/>
              <a:t>The hackathon can be run in two modes:</a:t>
            </a:r>
          </a:p>
          <a:p>
            <a:pPr marL="285750" indent="-285750">
              <a:buFont typeface="Arial" panose="020B0604020202020204" pitchFamily="34" charset="0"/>
              <a:buChar char="•"/>
            </a:pPr>
            <a:r>
              <a:rPr lang="en-US" sz="3200" b="1" u="sng" dirty="0"/>
              <a:t>Manually</a:t>
            </a:r>
            <a:r>
              <a:rPr lang="en-US" sz="3200" dirty="0"/>
              <a:t> on the Azure Portal </a:t>
            </a:r>
          </a:p>
          <a:p>
            <a:pPr marL="514350" lvl="2" indent="-285750">
              <a:buFont typeface="Arial" panose="020B0604020202020204" pitchFamily="34" charset="0"/>
              <a:buChar char="•"/>
            </a:pPr>
            <a:r>
              <a:rPr lang="en-US" sz="2400" dirty="0"/>
              <a:t>Follow the instructions in the following pages.</a:t>
            </a:r>
          </a:p>
          <a:p>
            <a:pPr marL="514350" lvl="2" indent="-285750">
              <a:buFont typeface="Arial" panose="020B0604020202020204" pitchFamily="34" charset="0"/>
              <a:buChar char="•"/>
            </a:pPr>
            <a:r>
              <a:rPr lang="en-US" sz="2400" dirty="0"/>
              <a:t>This is recommended if you are relatively new to Azure or Cortana Intelligence Suite.</a:t>
            </a:r>
          </a:p>
          <a:p>
            <a:pPr marL="285750" indent="-285750">
              <a:buFont typeface="Arial" panose="020B0604020202020204" pitchFamily="34" charset="0"/>
              <a:buChar char="•"/>
            </a:pPr>
            <a:r>
              <a:rPr lang="en-US" sz="3200" dirty="0"/>
              <a:t>Using PowerShell to run most of the steps </a:t>
            </a:r>
            <a:r>
              <a:rPr lang="en-US" sz="3200" b="1" u="sng" dirty="0"/>
              <a:t>automatically</a:t>
            </a:r>
            <a:r>
              <a:rPr lang="en-US" sz="3200" dirty="0"/>
              <a:t> (such as creation and configuration of resources). Some steps are manual, the scripts will guide you with the necessary steps.</a:t>
            </a:r>
          </a:p>
          <a:p>
            <a:pPr marL="514350" lvl="2" indent="-285750">
              <a:buFont typeface="Arial" panose="020B0604020202020204" pitchFamily="34" charset="0"/>
              <a:buChar char="•"/>
            </a:pPr>
            <a:r>
              <a:rPr lang="en-US" sz="2400" dirty="0"/>
              <a:t>Execute the scripts in the Scripts directory line-by-line in PowerShell ISE, in the alphanumeric order.  Configurations are in the \</a:t>
            </a:r>
            <a:r>
              <a:rPr lang="en-US" sz="2400" dirty="0" err="1"/>
              <a:t>CISBotHackathon</a:t>
            </a:r>
            <a:r>
              <a:rPr lang="en-US" sz="2400" dirty="0"/>
              <a:t>-master\Config\config.ps1.</a:t>
            </a:r>
          </a:p>
          <a:p>
            <a:pPr marL="514350" lvl="2" indent="-285750">
              <a:buFont typeface="Arial" panose="020B0604020202020204" pitchFamily="34" charset="0"/>
              <a:buChar char="•"/>
            </a:pPr>
            <a:r>
              <a:rPr lang="en-US" sz="2400" dirty="0"/>
              <a:t>This can save time for more experienced users.</a:t>
            </a:r>
          </a:p>
          <a:p>
            <a:pPr marL="514350" lvl="2" indent="-285750">
              <a:buFont typeface="Arial" panose="020B0604020202020204" pitchFamily="34" charset="0"/>
              <a:buChar char="•"/>
            </a:pPr>
            <a:r>
              <a:rPr lang="en-US" sz="2400" dirty="0" err="1"/>
              <a:t>Prereqs</a:t>
            </a:r>
            <a:r>
              <a:rPr lang="en-US" sz="2400" dirty="0"/>
              <a:t>: Latest Azure PS; comment out 3</a:t>
            </a:r>
            <a:r>
              <a:rPr lang="en-US" sz="2400" baseline="30000" dirty="0"/>
              <a:t>rd</a:t>
            </a:r>
            <a:r>
              <a:rPr lang="en-US" sz="2400" dirty="0"/>
              <a:t> assert in common.ps1 to allow Azure PS version 4.0</a:t>
            </a:r>
            <a:endParaRPr lang="en-GB" sz="2400" dirty="0"/>
          </a:p>
        </p:txBody>
      </p:sp>
    </p:spTree>
    <p:extLst>
      <p:ext uri="{BB962C8B-B14F-4D97-AF65-F5344CB8AC3E}">
        <p14:creationId xmlns:p14="http://schemas.microsoft.com/office/powerpoint/2010/main" val="80108101"/>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a:t>Screenshots guide</a:t>
            </a:r>
            <a:endParaRPr lang="en-GB" i="1" dirty="0"/>
          </a:p>
        </p:txBody>
      </p:sp>
      <p:sp>
        <p:nvSpPr>
          <p:cNvPr id="3" name="Text Placeholder 2"/>
          <p:cNvSpPr>
            <a:spLocks noGrp="1"/>
          </p:cNvSpPr>
          <p:nvPr>
            <p:ph type="body" sz="quarter" idx="10"/>
          </p:nvPr>
        </p:nvSpPr>
        <p:spPr>
          <a:xfrm>
            <a:off x="274638" y="1212850"/>
            <a:ext cx="11887200" cy="4555093"/>
          </a:xfrm>
        </p:spPr>
        <p:txBody>
          <a:bodyPr/>
          <a:lstStyle/>
          <a:p>
            <a:pPr marL="571500" indent="-571500">
              <a:buFont typeface="Arial" panose="020B0604020202020204" pitchFamily="34" charset="0"/>
              <a:buChar char="•"/>
            </a:pPr>
            <a:r>
              <a:rPr lang="en-US" dirty="0"/>
              <a:t>Internet Explorer 11 (Edge is not compatible with PPT Insert -&gt; Screenshot)</a:t>
            </a:r>
          </a:p>
          <a:p>
            <a:pPr marL="571500" indent="-571500">
              <a:buFont typeface="Arial" panose="020B0604020202020204" pitchFamily="34" charset="0"/>
              <a:buChar char="•"/>
            </a:pPr>
            <a:r>
              <a:rPr lang="en-US" dirty="0"/>
              <a:t>Zoom 150%</a:t>
            </a:r>
          </a:p>
          <a:p>
            <a:pPr marL="571500" indent="-571500">
              <a:buFont typeface="Arial" panose="020B0604020202020204" pitchFamily="34" charset="0"/>
              <a:buChar char="•"/>
            </a:pPr>
            <a:r>
              <a:rPr lang="en-US" dirty="0"/>
              <a:t>No toolbars</a:t>
            </a:r>
          </a:p>
          <a:p>
            <a:pPr marL="571500" indent="-571500">
              <a:buFont typeface="Arial" panose="020B0604020202020204" pitchFamily="34" charset="0"/>
              <a:buChar char="•"/>
            </a:pPr>
            <a:r>
              <a:rPr lang="en-US" dirty="0"/>
              <a:t>Window size: F12 (Developer tools) -&gt;Console -&gt; </a:t>
            </a:r>
            <a:r>
              <a:rPr lang="en-US" dirty="0" err="1">
                <a:latin typeface="Lucida Console" panose="020B0609040504020204" pitchFamily="49" charset="0"/>
              </a:rPr>
              <a:t>window.resizeTo</a:t>
            </a:r>
            <a:r>
              <a:rPr lang="en-US" dirty="0">
                <a:latin typeface="Lucida Console" panose="020B0609040504020204" pitchFamily="49" charset="0"/>
              </a:rPr>
              <a:t>(780,640)</a:t>
            </a:r>
          </a:p>
          <a:p>
            <a:pPr marL="571500" indent="-571500">
              <a:buFont typeface="Arial" panose="020B0604020202020204" pitchFamily="34" charset="0"/>
              <a:buChar char="•"/>
            </a:pPr>
            <a:r>
              <a:rPr lang="en-US" dirty="0"/>
              <a:t>Insert screenshots via PPT Insert -&gt; Screenshot</a:t>
            </a:r>
          </a:p>
        </p:txBody>
      </p:sp>
    </p:spTree>
    <p:extLst>
      <p:ext uri="{BB962C8B-B14F-4D97-AF65-F5344CB8AC3E}">
        <p14:creationId xmlns:p14="http://schemas.microsoft.com/office/powerpoint/2010/main" val="1285640584"/>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Phase 1: Collect and label utterances</a:t>
            </a:r>
            <a:endParaRPr lang="en-GB" dirty="0"/>
          </a:p>
        </p:txBody>
      </p:sp>
      <p:sp>
        <p:nvSpPr>
          <p:cNvPr id="7" name="Text Placeholder 6"/>
          <p:cNvSpPr>
            <a:spLocks noGrp="1"/>
          </p:cNvSpPr>
          <p:nvPr>
            <p:ph type="body" sz="quarter" idx="10"/>
          </p:nvPr>
        </p:nvSpPr>
        <p:spPr/>
        <p:txBody>
          <a:bodyPr/>
          <a:lstStyle/>
          <a:p>
            <a:endParaRPr lang="en-GB"/>
          </a:p>
        </p:txBody>
      </p:sp>
    </p:spTree>
    <p:extLst>
      <p:ext uri="{BB962C8B-B14F-4D97-AF65-F5344CB8AC3E}">
        <p14:creationId xmlns:p14="http://schemas.microsoft.com/office/powerpoint/2010/main" val="3901039275"/>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17065"/>
          </a:xfrm>
        </p:spPr>
        <p:txBody>
          <a:bodyPr/>
          <a:lstStyle/>
          <a:p>
            <a:r>
              <a:rPr lang="en-US" sz="2400" dirty="0"/>
              <a:t>Log into Azure portal</a:t>
            </a:r>
            <a:endParaRPr lang="de-CH" sz="2400" dirty="0"/>
          </a:p>
        </p:txBody>
      </p:sp>
      <p:sp>
        <p:nvSpPr>
          <p:cNvPr id="4" name="Content Placeholder 3"/>
          <p:cNvSpPr>
            <a:spLocks noGrp="1"/>
          </p:cNvSpPr>
          <p:nvPr>
            <p:ph sz="quarter" idx="11"/>
          </p:nvPr>
        </p:nvSpPr>
        <p:spPr>
          <a:xfrm>
            <a:off x="183263" y="1394165"/>
            <a:ext cx="3566121" cy="1237262"/>
          </a:xfrm>
        </p:spPr>
        <p:txBody>
          <a:bodyPr/>
          <a:lstStyle/>
          <a:p>
            <a:r>
              <a:rPr lang="en-US" sz="1800" dirty="0"/>
              <a:t>Navigate to </a:t>
            </a:r>
            <a:r>
              <a:rPr lang="en-US" sz="1800" dirty="0">
                <a:hlinkClick r:id="rId2"/>
              </a:rPr>
              <a:t>https://portal.azure.com</a:t>
            </a:r>
            <a:endParaRPr lang="en-US" sz="1800" dirty="0"/>
          </a:p>
          <a:p>
            <a:r>
              <a:rPr lang="en-US" sz="1800" dirty="0"/>
              <a:t>If needed, log in with your Azure credentials</a:t>
            </a:r>
            <a:endParaRPr lang="de-CH" sz="1800" dirty="0"/>
          </a:p>
        </p:txBody>
      </p:sp>
      <p:pic>
        <p:nvPicPr>
          <p:cNvPr id="7" name="Picture Placeholder 6" descr="Dashboard - Internet Explorer">
            <a:hlinkClick r:id="rId3"/>
          </p:cNvPr>
          <p:cNvPicPr>
            <a:picLocks noGrp="1" noChangeAspect="1"/>
          </p:cNvPicPr>
          <p:nvPr>
            <p:ph type="pic" sz="quarter" idx="10"/>
          </p:nvPr>
        </p:nvPicPr>
        <p:blipFill>
          <a:blip r:embed="rId4"/>
          <a:srcRect l="117" r="117"/>
          <a:stretch>
            <a:fillRect/>
          </a:stretch>
        </p:blipFill>
        <p:spPr/>
      </p:pic>
    </p:spTree>
    <p:extLst>
      <p:ext uri="{BB962C8B-B14F-4D97-AF65-F5344CB8AC3E}">
        <p14:creationId xmlns:p14="http://schemas.microsoft.com/office/powerpoint/2010/main" val="3012488103"/>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794064"/>
          </a:xfrm>
        </p:spPr>
        <p:txBody>
          <a:bodyPr/>
          <a:lstStyle/>
          <a:p>
            <a:r>
              <a:rPr lang="en-US" sz="2400" dirty="0"/>
              <a:t>Create a resource group</a:t>
            </a:r>
            <a:br>
              <a:rPr lang="en-US" sz="2400" dirty="0"/>
            </a:br>
            <a:r>
              <a:rPr lang="en-US" sz="1800" dirty="0"/>
              <a:t>110-create-resource-group.ps1</a:t>
            </a:r>
            <a:endParaRPr lang="en-US" sz="2400" dirty="0"/>
          </a:p>
        </p:txBody>
      </p:sp>
      <p:pic>
        <p:nvPicPr>
          <p:cNvPr id="14" name="Picture Placeholder 13" descr="Resource group - Microsoft Azure - Internet Explorer">
            <a:hlinkClick r:id="rId3"/>
          </p:cNvPr>
          <p:cNvPicPr>
            <a:picLocks noGrp="1" noChangeAspect="1"/>
          </p:cNvPicPr>
          <p:nvPr>
            <p:ph type="pic" sz="quarter" idx="10"/>
          </p:nvPr>
        </p:nvPicPr>
        <p:blipFill>
          <a:blip r:embed="rId4"/>
          <a:srcRect l="554" r="554"/>
          <a:stretch>
            <a:fillRect/>
          </a:stretch>
        </p:blipFill>
        <p:spPr/>
      </p:pic>
      <p:sp>
        <p:nvSpPr>
          <p:cNvPr id="10" name="Content Placeholder 9"/>
          <p:cNvSpPr>
            <a:spLocks noGrp="1"/>
          </p:cNvSpPr>
          <p:nvPr>
            <p:ph sz="quarter" idx="11"/>
          </p:nvPr>
        </p:nvSpPr>
        <p:spPr>
          <a:xfrm>
            <a:off x="183263" y="1394165"/>
            <a:ext cx="3566121" cy="4521238"/>
          </a:xfrm>
        </p:spPr>
        <p:txBody>
          <a:bodyPr/>
          <a:lstStyle/>
          <a:p>
            <a:pPr marL="0" indent="0">
              <a:buNone/>
            </a:pPr>
            <a:r>
              <a:rPr lang="en-US" sz="1800" i="1" dirty="0"/>
              <a:t>We create a resource group as a holder for the various resources we will create in this hackathon. We will create all resources in this resource group.</a:t>
            </a:r>
          </a:p>
          <a:p>
            <a:r>
              <a:rPr lang="en-US" sz="1800" dirty="0"/>
              <a:t>Go to Resource groups </a:t>
            </a:r>
            <a:r>
              <a:rPr lang="en-US" sz="1800" dirty="0">
                <a:sym typeface="Wingdings" panose="05000000000000000000" pitchFamily="2" charset="2"/>
              </a:rPr>
              <a:t></a:t>
            </a:r>
            <a:r>
              <a:rPr lang="en-US" sz="1800" dirty="0"/>
              <a:t> Add</a:t>
            </a:r>
          </a:p>
          <a:p>
            <a:r>
              <a:rPr lang="en-US" sz="1800" dirty="0"/>
              <a:t>Enter name (</a:t>
            </a:r>
            <a:r>
              <a:rPr lang="en-US" sz="1800" dirty="0" err="1">
                <a:latin typeface="Lucida Console" panose="020B0609040504020204" pitchFamily="49" charset="0"/>
              </a:rPr>
              <a:t>cisbot</a:t>
            </a:r>
            <a:r>
              <a:rPr lang="en-US" sz="1800" dirty="0">
                <a:latin typeface="Lucida Console" panose="020B0609040504020204" pitchFamily="49" charset="0"/>
              </a:rPr>
              <a:t>[</a:t>
            </a:r>
            <a:r>
              <a:rPr lang="en-US" sz="1800" dirty="0" err="1">
                <a:latin typeface="Lucida Console" panose="020B0609040504020204" pitchFamily="49" charset="0"/>
              </a:rPr>
              <a:t>nn</a:t>
            </a:r>
            <a:r>
              <a:rPr lang="en-US" sz="1800" dirty="0">
                <a:latin typeface="Lucida Console" panose="020B0609040504020204" pitchFamily="49" charset="0"/>
              </a:rPr>
              <a:t>] </a:t>
            </a:r>
            <a:r>
              <a:rPr lang="en-US" sz="1800" dirty="0"/>
              <a:t>where [</a:t>
            </a:r>
            <a:r>
              <a:rPr lang="en-US" sz="1800" dirty="0" err="1"/>
              <a:t>nn</a:t>
            </a:r>
            <a:r>
              <a:rPr lang="en-US" sz="1800" dirty="0"/>
              <a:t>] is your student number).</a:t>
            </a:r>
          </a:p>
          <a:p>
            <a:r>
              <a:rPr lang="en-US" sz="1800" dirty="0"/>
              <a:t>Select a location where Data Lake is available (</a:t>
            </a:r>
            <a:r>
              <a:rPr lang="en-US" sz="1800" dirty="0">
                <a:hlinkClick r:id="rId5"/>
              </a:rPr>
              <a:t>https://azure.microsoft.com/en-us/pricing/details/data-lake-store</a:t>
            </a:r>
            <a:r>
              <a:rPr lang="en-US" sz="1800" dirty="0"/>
              <a:t>)</a:t>
            </a:r>
          </a:p>
          <a:p>
            <a:pPr marL="0" indent="0">
              <a:buNone/>
            </a:pPr>
            <a:r>
              <a:rPr lang="en-GB" sz="1400" i="1" dirty="0"/>
              <a:t>At the time of writing, Central US, East US 2, &amp; North Europe are supported.</a:t>
            </a:r>
          </a:p>
        </p:txBody>
      </p:sp>
    </p:spTree>
    <p:extLst>
      <p:ext uri="{BB962C8B-B14F-4D97-AF65-F5344CB8AC3E}">
        <p14:creationId xmlns:p14="http://schemas.microsoft.com/office/powerpoint/2010/main" val="3800820973"/>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750012" cy="794064"/>
          </a:xfrm>
        </p:spPr>
        <p:txBody>
          <a:bodyPr/>
          <a:lstStyle/>
          <a:p>
            <a:r>
              <a:rPr lang="en-US" sz="2400" dirty="0"/>
              <a:t>Create a storage account (1/4)</a:t>
            </a:r>
            <a:br>
              <a:rPr lang="en-US" sz="2400" dirty="0"/>
            </a:br>
            <a:r>
              <a:rPr lang="en-US" sz="1800" dirty="0"/>
              <a:t>120-create-storage.ps1</a:t>
            </a:r>
            <a:endParaRPr lang="en-GB" sz="1800" dirty="0"/>
          </a:p>
        </p:txBody>
      </p:sp>
      <p:pic>
        <p:nvPicPr>
          <p:cNvPr id="5" name="Picture Placeholder 4" descr="Create storage account - Microsoft Azure - Internet Explorer">
            <a:hlinkClick r:id="rId2"/>
          </p:cNvPr>
          <p:cNvPicPr>
            <a:picLocks noGrp="1" noChangeAspect="1"/>
          </p:cNvPicPr>
          <p:nvPr>
            <p:ph type="pic" sz="quarter" idx="10"/>
          </p:nvPr>
        </p:nvPicPr>
        <p:blipFill>
          <a:blip r:embed="rId3"/>
          <a:srcRect l="554" r="554"/>
          <a:stretch>
            <a:fillRect/>
          </a:stretch>
        </p:blipFill>
        <p:spPr/>
      </p:pic>
      <p:sp>
        <p:nvSpPr>
          <p:cNvPr id="4" name="Content Placeholder 3"/>
          <p:cNvSpPr>
            <a:spLocks noGrp="1"/>
          </p:cNvSpPr>
          <p:nvPr>
            <p:ph sz="quarter" idx="11"/>
          </p:nvPr>
        </p:nvSpPr>
        <p:spPr>
          <a:xfrm>
            <a:off x="183263" y="1394165"/>
            <a:ext cx="3566121" cy="3453253"/>
          </a:xfrm>
        </p:spPr>
        <p:txBody>
          <a:bodyPr/>
          <a:lstStyle/>
          <a:p>
            <a:pPr marL="0" indent="0">
              <a:buNone/>
            </a:pPr>
            <a:r>
              <a:rPr lang="en-US" sz="1800" i="1" dirty="0"/>
              <a:t>We create a storage account to store various datasets and scripts as blobs.</a:t>
            </a:r>
          </a:p>
          <a:p>
            <a:r>
              <a:rPr lang="en-US" sz="1800" dirty="0"/>
              <a:t>Go to New </a:t>
            </a:r>
            <a:r>
              <a:rPr lang="en-US" sz="1800" dirty="0">
                <a:sym typeface="Wingdings" panose="05000000000000000000" pitchFamily="2" charset="2"/>
              </a:rPr>
              <a:t></a:t>
            </a:r>
            <a:r>
              <a:rPr lang="en-US" sz="1800" dirty="0"/>
              <a:t> Storage </a:t>
            </a:r>
            <a:r>
              <a:rPr lang="en-US" sz="1800" dirty="0">
                <a:sym typeface="Wingdings" panose="05000000000000000000" pitchFamily="2" charset="2"/>
              </a:rPr>
              <a:t></a:t>
            </a:r>
            <a:r>
              <a:rPr lang="en-US" sz="1800" dirty="0"/>
              <a:t> Storage account</a:t>
            </a:r>
          </a:p>
          <a:p>
            <a:r>
              <a:rPr lang="en-US" sz="1800" dirty="0"/>
              <a:t>Enter a unique name (</a:t>
            </a:r>
            <a:r>
              <a:rPr lang="en-US" sz="1800" dirty="0" err="1">
                <a:latin typeface="Lucida Console" panose="020B0609040504020204" pitchFamily="49" charset="0"/>
              </a:rPr>
              <a:t>cisbot</a:t>
            </a:r>
            <a:r>
              <a:rPr lang="en-US" sz="1800" dirty="0">
                <a:latin typeface="Lucida Console" panose="020B0609040504020204" pitchFamily="49" charset="0"/>
              </a:rPr>
              <a:t>[</a:t>
            </a:r>
            <a:r>
              <a:rPr lang="en-US" sz="1800" dirty="0" err="1">
                <a:latin typeface="Lucida Console" panose="020B0609040504020204" pitchFamily="49" charset="0"/>
              </a:rPr>
              <a:t>nn</a:t>
            </a:r>
            <a:r>
              <a:rPr lang="en-US" sz="1800" dirty="0">
                <a:latin typeface="Lucida Console" panose="020B0609040504020204" pitchFamily="49" charset="0"/>
              </a:rPr>
              <a:t>]storage</a:t>
            </a:r>
            <a:r>
              <a:rPr lang="en-US" sz="1800" dirty="0"/>
              <a:t>)</a:t>
            </a:r>
          </a:p>
          <a:p>
            <a:r>
              <a:rPr lang="en-US" sz="1800" dirty="0"/>
              <a:t>Leave other parameters to their default value</a:t>
            </a:r>
          </a:p>
          <a:p>
            <a:r>
              <a:rPr lang="en-US" sz="1800" dirty="0"/>
              <a:t>Select the resource group </a:t>
            </a:r>
            <a:r>
              <a:rPr lang="en-US" sz="1800" dirty="0" err="1">
                <a:latin typeface="Lucida Console" panose="020B0609040504020204" pitchFamily="49" charset="0"/>
              </a:rPr>
              <a:t>cisbot</a:t>
            </a:r>
            <a:r>
              <a:rPr lang="en-US" sz="1800" dirty="0">
                <a:latin typeface="Lucida Console" panose="020B0609040504020204" pitchFamily="49" charset="0"/>
              </a:rPr>
              <a:t>[</a:t>
            </a:r>
            <a:r>
              <a:rPr lang="en-US" sz="1800" dirty="0" err="1">
                <a:latin typeface="Lucida Console" panose="020B0609040504020204" pitchFamily="49" charset="0"/>
              </a:rPr>
              <a:t>nn</a:t>
            </a:r>
            <a:r>
              <a:rPr lang="en-US" sz="1800" dirty="0">
                <a:latin typeface="Lucida Console" panose="020B0609040504020204" pitchFamily="49" charset="0"/>
              </a:rPr>
              <a:t>]</a:t>
            </a:r>
          </a:p>
          <a:p>
            <a:r>
              <a:rPr lang="en-US" sz="1800" dirty="0"/>
              <a:t>Click Create</a:t>
            </a:r>
            <a:endParaRPr lang="en-GB" sz="1800" dirty="0"/>
          </a:p>
        </p:txBody>
      </p:sp>
    </p:spTree>
    <p:extLst>
      <p:ext uri="{BB962C8B-B14F-4D97-AF65-F5344CB8AC3E}">
        <p14:creationId xmlns:p14="http://schemas.microsoft.com/office/powerpoint/2010/main" val="2588809961"/>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183263" y="296897"/>
            <a:ext cx="3840438" cy="794064"/>
          </a:xfrm>
        </p:spPr>
        <p:txBody>
          <a:bodyPr/>
          <a:lstStyle/>
          <a:p>
            <a:r>
              <a:rPr lang="en-US" sz="2400" dirty="0"/>
              <a:t>Create a storage account (2/4)</a:t>
            </a:r>
            <a:br>
              <a:rPr lang="en-US" sz="2400" dirty="0"/>
            </a:br>
            <a:r>
              <a:rPr lang="en-US" sz="1800" dirty="0"/>
              <a:t>120-create-storage.ps1</a:t>
            </a:r>
            <a:endParaRPr lang="en-GB" sz="2400" dirty="0"/>
          </a:p>
        </p:txBody>
      </p:sp>
      <p:pic>
        <p:nvPicPr>
          <p:cNvPr id="5" name="Picture Placeholder 4" descr="algattikcisbotwas - Microsoft Azure - Internet Explorer">
            <a:hlinkClick r:id="rId2"/>
          </p:cNvPr>
          <p:cNvPicPr>
            <a:picLocks noGrp="1" noChangeAspect="1"/>
          </p:cNvPicPr>
          <p:nvPr>
            <p:ph type="pic" sz="quarter" idx="10"/>
          </p:nvPr>
        </p:nvPicPr>
        <p:blipFill>
          <a:blip r:embed="rId3"/>
          <a:srcRect l="117" r="117"/>
          <a:stretch>
            <a:fillRect/>
          </a:stretch>
        </p:blipFill>
        <p:spPr/>
      </p:pic>
      <p:sp>
        <p:nvSpPr>
          <p:cNvPr id="4" name="Content Placeholder 3"/>
          <p:cNvSpPr>
            <a:spLocks noGrp="1"/>
          </p:cNvSpPr>
          <p:nvPr>
            <p:ph sz="quarter" idx="11"/>
          </p:nvPr>
        </p:nvSpPr>
        <p:spPr>
          <a:xfrm>
            <a:off x="183263" y="1394165"/>
            <a:ext cx="3566121" cy="1021818"/>
          </a:xfrm>
        </p:spPr>
        <p:txBody>
          <a:bodyPr/>
          <a:lstStyle/>
          <a:p>
            <a:r>
              <a:rPr lang="en-US" sz="1800" dirty="0"/>
              <a:t>Navigate to your newly created Storage account</a:t>
            </a:r>
          </a:p>
          <a:p>
            <a:r>
              <a:rPr lang="en-US" sz="1800" dirty="0"/>
              <a:t>Click Blobs</a:t>
            </a:r>
            <a:endParaRPr lang="en-GB" sz="1800" dirty="0"/>
          </a:p>
        </p:txBody>
      </p:sp>
    </p:spTree>
    <p:extLst>
      <p:ext uri="{BB962C8B-B14F-4D97-AF65-F5344CB8AC3E}">
        <p14:creationId xmlns:p14="http://schemas.microsoft.com/office/powerpoint/2010/main" val="2921110642"/>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Requirements</a:t>
            </a:r>
            <a:endParaRPr lang="en-GB" dirty="0"/>
          </a:p>
        </p:txBody>
      </p:sp>
      <p:sp>
        <p:nvSpPr>
          <p:cNvPr id="3" name="Text Placeholder 2"/>
          <p:cNvSpPr>
            <a:spLocks noGrp="1"/>
          </p:cNvSpPr>
          <p:nvPr>
            <p:ph type="body" sz="quarter" idx="10"/>
          </p:nvPr>
        </p:nvSpPr>
        <p:spPr>
          <a:xfrm>
            <a:off x="274638" y="1212850"/>
            <a:ext cx="11887200" cy="1969770"/>
          </a:xfrm>
        </p:spPr>
        <p:txBody>
          <a:bodyPr/>
          <a:lstStyle/>
          <a:p>
            <a:pPr marL="571500" indent="-571500">
              <a:buFont typeface="Arial" panose="020B0604020202020204" pitchFamily="34" charset="0"/>
              <a:buChar char="•"/>
            </a:pPr>
            <a:r>
              <a:rPr lang="en-GB" sz="2000" dirty="0"/>
              <a:t>Make sure you use a </a:t>
            </a:r>
            <a:r>
              <a:rPr lang="en-GB" sz="2000" b="1" u="sng" dirty="0"/>
              <a:t>Windows</a:t>
            </a:r>
            <a:r>
              <a:rPr lang="en-GB" sz="2000" dirty="0"/>
              <a:t> machine. One step requires the use of a Visual Studio module that only works on Windows.</a:t>
            </a:r>
          </a:p>
          <a:p>
            <a:pPr marL="571500" indent="-571500">
              <a:buFont typeface="Arial" panose="020B0604020202020204" pitchFamily="34" charset="0"/>
              <a:buChar char="•"/>
            </a:pPr>
            <a:r>
              <a:rPr lang="en-GB" sz="2000" b="1" u="sng" dirty="0"/>
              <a:t>Do not use the Edge </a:t>
            </a:r>
            <a:r>
              <a:rPr lang="en-GB" sz="2000" dirty="0"/>
              <a:t>browser as there are compatibility issues with some Azure UIs. Internet Explorer 11, Chrome or Firefox will work.</a:t>
            </a:r>
          </a:p>
          <a:p>
            <a:pPr marL="571500" indent="-571500">
              <a:buFont typeface="Arial" panose="020B0604020202020204" pitchFamily="34" charset="0"/>
              <a:buChar char="•"/>
            </a:pPr>
            <a:r>
              <a:rPr lang="en-GB" sz="2000" b="1" u="sng" dirty="0"/>
              <a:t>Do not share an Azure Subscription</a:t>
            </a:r>
            <a:r>
              <a:rPr lang="en-GB" sz="2000" dirty="0"/>
              <a:t> with other lab participants. We will create some resources that cannot be shared</a:t>
            </a:r>
          </a:p>
        </p:txBody>
      </p:sp>
    </p:spTree>
    <p:extLst>
      <p:ext uri="{BB962C8B-B14F-4D97-AF65-F5344CB8AC3E}">
        <p14:creationId xmlns:p14="http://schemas.microsoft.com/office/powerpoint/2010/main" val="171497089"/>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1"/>
          </p:nvPr>
        </p:nvSpPr>
        <p:spPr>
          <a:xfrm>
            <a:off x="183263" y="1394165"/>
            <a:ext cx="3566121" cy="1969770"/>
          </a:xfrm>
        </p:spPr>
        <p:txBody>
          <a:bodyPr/>
          <a:lstStyle/>
          <a:p>
            <a:r>
              <a:rPr lang="en-US" sz="1800" dirty="0"/>
              <a:t>Click + Container</a:t>
            </a:r>
          </a:p>
          <a:p>
            <a:r>
              <a:rPr lang="en-US" sz="1800" dirty="0"/>
              <a:t>Enter name</a:t>
            </a:r>
            <a:br>
              <a:rPr lang="en-US" sz="1800" dirty="0"/>
            </a:br>
            <a:r>
              <a:rPr lang="en-US" sz="1800" dirty="0" err="1">
                <a:latin typeface="Lucida Console" panose="020B0609040504020204" pitchFamily="49" charset="0"/>
              </a:rPr>
              <a:t>adf</a:t>
            </a:r>
            <a:r>
              <a:rPr lang="en-US" sz="1800" dirty="0">
                <a:latin typeface="Lucida Console" panose="020B0609040504020204" pitchFamily="49" charset="0"/>
              </a:rPr>
              <a:t>-resources</a:t>
            </a:r>
          </a:p>
          <a:p>
            <a:r>
              <a:rPr lang="en-US" sz="1800" dirty="0"/>
              <a:t>Leave Access type to Private</a:t>
            </a:r>
          </a:p>
          <a:p>
            <a:r>
              <a:rPr lang="en-US" sz="1800" dirty="0"/>
              <a:t>Click Create</a:t>
            </a:r>
          </a:p>
          <a:p>
            <a:endParaRPr lang="de-CH" dirty="0"/>
          </a:p>
        </p:txBody>
      </p:sp>
      <p:pic>
        <p:nvPicPr>
          <p:cNvPr id="12" name="Picture Placeholder 11" descr="New container - Microsoft Azure - Internet Explorer"/>
          <p:cNvPicPr>
            <a:picLocks noGrp="1" noChangeAspect="1"/>
          </p:cNvPicPr>
          <p:nvPr>
            <p:ph type="pic" sz="quarter" idx="10"/>
          </p:nvPr>
        </p:nvPicPr>
        <p:blipFill>
          <a:blip r:embed="rId2"/>
          <a:srcRect l="117" r="117"/>
          <a:stretch>
            <a:fillRect/>
          </a:stretch>
        </p:blipFill>
        <p:spPr/>
      </p:pic>
      <p:sp>
        <p:nvSpPr>
          <p:cNvPr id="9" name="Rectangle 8"/>
          <p:cNvSpPr/>
          <p:nvPr/>
        </p:nvSpPr>
        <p:spPr bwMode="auto">
          <a:xfrm>
            <a:off x="7120242" y="2199329"/>
            <a:ext cx="83126" cy="166253"/>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de-CH" sz="2000" dirty="0">
              <a:gradFill>
                <a:gsLst>
                  <a:gs pos="0">
                    <a:srgbClr val="FFFFFF"/>
                  </a:gs>
                  <a:gs pos="100000">
                    <a:srgbClr val="FFFFFF"/>
                  </a:gs>
                </a:gsLst>
                <a:lin ang="5400000" scaled="0"/>
              </a:gradFill>
            </a:endParaRPr>
          </a:p>
        </p:txBody>
      </p:sp>
      <p:sp>
        <p:nvSpPr>
          <p:cNvPr id="7" name="Title 7"/>
          <p:cNvSpPr>
            <a:spLocks noGrp="1"/>
          </p:cNvSpPr>
          <p:nvPr>
            <p:ph type="title"/>
          </p:nvPr>
        </p:nvSpPr>
        <p:spPr>
          <a:xfrm>
            <a:off x="183263" y="296897"/>
            <a:ext cx="3840438" cy="794064"/>
          </a:xfrm>
        </p:spPr>
        <p:txBody>
          <a:bodyPr/>
          <a:lstStyle/>
          <a:p>
            <a:r>
              <a:rPr lang="en-US" sz="2400" dirty="0"/>
              <a:t>Create a storage account (3/4)</a:t>
            </a:r>
            <a:br>
              <a:rPr lang="en-US" sz="2400" dirty="0"/>
            </a:br>
            <a:r>
              <a:rPr lang="en-US" sz="1800" dirty="0"/>
              <a:t>120-create-storage.ps1</a:t>
            </a:r>
            <a:endParaRPr lang="en-GB" sz="2400" dirty="0"/>
          </a:p>
        </p:txBody>
      </p:sp>
    </p:spTree>
    <p:extLst>
      <p:ext uri="{BB962C8B-B14F-4D97-AF65-F5344CB8AC3E}">
        <p14:creationId xmlns:p14="http://schemas.microsoft.com/office/powerpoint/2010/main" val="939026775"/>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Blob service - Microsoft Azure - Internet Explorer">
            <a:hlinkClick r:id="rId2"/>
          </p:cNvPr>
          <p:cNvPicPr>
            <a:picLocks noGrp="1" noChangeAspect="1"/>
          </p:cNvPicPr>
          <p:nvPr>
            <p:ph type="pic" sz="quarter" idx="10"/>
          </p:nvPr>
        </p:nvPicPr>
        <p:blipFill>
          <a:blip r:embed="rId3"/>
          <a:srcRect l="117" r="117"/>
          <a:stretch>
            <a:fillRect/>
          </a:stretch>
        </p:blipFill>
        <p:spPr/>
      </p:pic>
      <p:sp>
        <p:nvSpPr>
          <p:cNvPr id="4" name="Content Placeholder 3"/>
          <p:cNvSpPr>
            <a:spLocks noGrp="1"/>
          </p:cNvSpPr>
          <p:nvPr>
            <p:ph sz="quarter" idx="11"/>
          </p:nvPr>
        </p:nvSpPr>
        <p:spPr>
          <a:xfrm>
            <a:off x="183263" y="1394165"/>
            <a:ext cx="3566121" cy="1271117"/>
          </a:xfrm>
        </p:spPr>
        <p:txBody>
          <a:bodyPr/>
          <a:lstStyle/>
          <a:p>
            <a:r>
              <a:rPr lang="en-US" sz="1800" dirty="0"/>
              <a:t>Create a second container with name</a:t>
            </a:r>
            <a:br>
              <a:rPr lang="en-US" sz="1800" dirty="0"/>
            </a:br>
            <a:r>
              <a:rPr lang="en-US" sz="1800" dirty="0">
                <a:latin typeface="Lucida Console" panose="020B0609040504020204" pitchFamily="49" charset="0"/>
              </a:rPr>
              <a:t>interaction-data</a:t>
            </a:r>
          </a:p>
          <a:p>
            <a:endParaRPr lang="en-GB" dirty="0"/>
          </a:p>
        </p:txBody>
      </p:sp>
      <p:sp>
        <p:nvSpPr>
          <p:cNvPr id="6" name="Title 7"/>
          <p:cNvSpPr>
            <a:spLocks noGrp="1"/>
          </p:cNvSpPr>
          <p:nvPr>
            <p:ph type="title"/>
          </p:nvPr>
        </p:nvSpPr>
        <p:spPr>
          <a:xfrm>
            <a:off x="183263" y="296897"/>
            <a:ext cx="3840438" cy="794064"/>
          </a:xfrm>
        </p:spPr>
        <p:txBody>
          <a:bodyPr/>
          <a:lstStyle/>
          <a:p>
            <a:r>
              <a:rPr lang="en-US" sz="2400" dirty="0"/>
              <a:t>Create a storage account (4/4)</a:t>
            </a:r>
            <a:br>
              <a:rPr lang="en-US" sz="2400" dirty="0"/>
            </a:br>
            <a:r>
              <a:rPr lang="en-US" sz="1800" dirty="0"/>
              <a:t>120-create-storage.ps1</a:t>
            </a:r>
            <a:endParaRPr lang="en-GB" sz="2400" dirty="0"/>
          </a:p>
        </p:txBody>
      </p:sp>
    </p:spTree>
    <p:extLst>
      <p:ext uri="{BB962C8B-B14F-4D97-AF65-F5344CB8AC3E}">
        <p14:creationId xmlns:p14="http://schemas.microsoft.com/office/powerpoint/2010/main" val="3800533423"/>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474681" cy="794064"/>
          </a:xfrm>
        </p:spPr>
        <p:txBody>
          <a:bodyPr/>
          <a:lstStyle/>
          <a:p>
            <a:r>
              <a:rPr lang="en-US" sz="2400" dirty="0"/>
              <a:t>Create a Data Lake (1/2)</a:t>
            </a:r>
            <a:br>
              <a:rPr lang="en-US" sz="2400" dirty="0"/>
            </a:br>
            <a:r>
              <a:rPr lang="en-US" sz="1800" dirty="0"/>
              <a:t>130-create-data-lake.ps1</a:t>
            </a:r>
            <a:endParaRPr lang="en-GB" sz="2400" dirty="0"/>
          </a:p>
        </p:txBody>
      </p:sp>
      <p:pic>
        <p:nvPicPr>
          <p:cNvPr id="7" name="Picture Placeholder 6" descr="New Data Lake Analytics Account - Microsoft Azure - Internet Explorer">
            <a:hlinkClick r:id="rId2"/>
          </p:cNvPr>
          <p:cNvPicPr>
            <a:picLocks noGrp="1" noChangeAspect="1"/>
          </p:cNvPicPr>
          <p:nvPr>
            <p:ph type="pic" sz="quarter" idx="10"/>
          </p:nvPr>
        </p:nvPicPr>
        <p:blipFill>
          <a:blip r:embed="rId3"/>
          <a:srcRect t="30" b="30"/>
          <a:stretch>
            <a:fillRect/>
          </a:stretch>
        </p:blipFill>
        <p:spPr/>
      </p:pic>
      <p:sp>
        <p:nvSpPr>
          <p:cNvPr id="4" name="Content Placeholder 3"/>
          <p:cNvSpPr>
            <a:spLocks noGrp="1"/>
          </p:cNvSpPr>
          <p:nvPr>
            <p:ph sz="quarter" idx="11"/>
          </p:nvPr>
        </p:nvSpPr>
        <p:spPr>
          <a:xfrm>
            <a:off x="183263" y="1394165"/>
            <a:ext cx="3474681" cy="3893374"/>
          </a:xfrm>
        </p:spPr>
        <p:txBody>
          <a:bodyPr/>
          <a:lstStyle/>
          <a:p>
            <a:pPr marL="0" indent="0">
              <a:buNone/>
            </a:pPr>
            <a:r>
              <a:rPr lang="en-US" sz="1800" i="1" dirty="0"/>
              <a:t>We create a Data Lake Analytics account to run U-SQL jobs. This will also create a Data Lake Store.</a:t>
            </a:r>
          </a:p>
          <a:p>
            <a:r>
              <a:rPr lang="en-US" sz="1800" dirty="0"/>
              <a:t>Go to New </a:t>
            </a:r>
            <a:r>
              <a:rPr lang="en-US" sz="1800" dirty="0">
                <a:sym typeface="Wingdings" panose="05000000000000000000" pitchFamily="2" charset="2"/>
              </a:rPr>
              <a:t></a:t>
            </a:r>
            <a:r>
              <a:rPr lang="en-US" sz="1800" dirty="0"/>
              <a:t> Intelligence and Analytics </a:t>
            </a:r>
            <a:r>
              <a:rPr lang="en-US" sz="1800" dirty="0">
                <a:sym typeface="Wingdings" panose="05000000000000000000" pitchFamily="2" charset="2"/>
              </a:rPr>
              <a:t></a:t>
            </a:r>
            <a:r>
              <a:rPr lang="en-US" sz="1800" dirty="0"/>
              <a:t> Data Lake Analytics</a:t>
            </a:r>
          </a:p>
          <a:p>
            <a:r>
              <a:rPr lang="en-US" sz="1800" dirty="0"/>
              <a:t>Enter a unique name (</a:t>
            </a:r>
            <a:r>
              <a:rPr lang="en-US" sz="1800" dirty="0" err="1">
                <a:latin typeface="Lucida Console" panose="020B0609040504020204" pitchFamily="49" charset="0"/>
              </a:rPr>
              <a:t>cisbot</a:t>
            </a:r>
            <a:r>
              <a:rPr lang="en-US" sz="1800" dirty="0">
                <a:latin typeface="Lucida Console" panose="020B0609040504020204" pitchFamily="49" charset="0"/>
              </a:rPr>
              <a:t>[</a:t>
            </a:r>
            <a:r>
              <a:rPr lang="en-US" sz="1800" dirty="0" err="1">
                <a:latin typeface="Lucida Console" panose="020B0609040504020204" pitchFamily="49" charset="0"/>
              </a:rPr>
              <a:t>nn</a:t>
            </a:r>
            <a:r>
              <a:rPr lang="en-US" sz="1800" dirty="0">
                <a:latin typeface="Lucida Console" panose="020B0609040504020204" pitchFamily="49" charset="0"/>
              </a:rPr>
              <a:t>]</a:t>
            </a:r>
            <a:r>
              <a:rPr lang="en-US" sz="1800" dirty="0" err="1">
                <a:latin typeface="Lucida Console" panose="020B0609040504020204" pitchFamily="49" charset="0"/>
              </a:rPr>
              <a:t>adla</a:t>
            </a:r>
            <a:r>
              <a:rPr lang="en-US" sz="1800" dirty="0"/>
              <a:t>)</a:t>
            </a:r>
          </a:p>
          <a:p>
            <a:r>
              <a:rPr lang="en-US" sz="1800" dirty="0"/>
              <a:t>Select the resource group </a:t>
            </a:r>
            <a:r>
              <a:rPr lang="en-US" sz="1800" dirty="0" err="1">
                <a:latin typeface="Lucida Console" panose="020B0609040504020204" pitchFamily="49" charset="0"/>
              </a:rPr>
              <a:t>cisbot</a:t>
            </a:r>
            <a:r>
              <a:rPr lang="en-US" sz="1800" dirty="0">
                <a:latin typeface="Lucida Console" panose="020B0609040504020204" pitchFamily="49" charset="0"/>
              </a:rPr>
              <a:t>[</a:t>
            </a:r>
            <a:r>
              <a:rPr lang="en-US" sz="1800" dirty="0" err="1">
                <a:latin typeface="Lucida Console" panose="020B0609040504020204" pitchFamily="49" charset="0"/>
              </a:rPr>
              <a:t>nn</a:t>
            </a:r>
            <a:r>
              <a:rPr lang="en-US" sz="1800" dirty="0">
                <a:latin typeface="Lucida Console" panose="020B0609040504020204" pitchFamily="49" charset="0"/>
              </a:rPr>
              <a:t>]</a:t>
            </a:r>
          </a:p>
          <a:p>
            <a:endParaRPr lang="en-GB" dirty="0"/>
          </a:p>
          <a:p>
            <a:endParaRPr lang="en-GB" dirty="0"/>
          </a:p>
        </p:txBody>
      </p:sp>
    </p:spTree>
    <p:extLst>
      <p:ext uri="{BB962C8B-B14F-4D97-AF65-F5344CB8AC3E}">
        <p14:creationId xmlns:p14="http://schemas.microsoft.com/office/powerpoint/2010/main" val="1773764302"/>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New Data Lake Store - Microsoft Azure - Internet Explorer">
            <a:hlinkClick r:id="rId2"/>
          </p:cNvPr>
          <p:cNvPicPr>
            <a:picLocks noGrp="1" noChangeAspect="1"/>
          </p:cNvPicPr>
          <p:nvPr>
            <p:ph type="pic" sz="quarter" idx="10"/>
          </p:nvPr>
        </p:nvPicPr>
        <p:blipFill>
          <a:blip r:embed="rId3"/>
          <a:srcRect t="30" b="30"/>
          <a:stretch>
            <a:fillRect/>
          </a:stretch>
        </p:blipFill>
        <p:spPr/>
      </p:pic>
      <p:sp>
        <p:nvSpPr>
          <p:cNvPr id="4" name="Content Placeholder 3"/>
          <p:cNvSpPr>
            <a:spLocks noGrp="1"/>
          </p:cNvSpPr>
          <p:nvPr>
            <p:ph sz="quarter" idx="11"/>
          </p:nvPr>
        </p:nvSpPr>
        <p:spPr>
          <a:xfrm>
            <a:off x="183263" y="1394165"/>
            <a:ext cx="3474681" cy="1791260"/>
          </a:xfrm>
        </p:spPr>
        <p:txBody>
          <a:bodyPr/>
          <a:lstStyle/>
          <a:p>
            <a:r>
              <a:rPr lang="en-US" sz="1800" dirty="0"/>
              <a:t>Under Data Lake Store, select Create New Data Lake Store</a:t>
            </a:r>
          </a:p>
          <a:p>
            <a:r>
              <a:rPr lang="en-US" sz="1800" dirty="0"/>
              <a:t>Enter a unique name (</a:t>
            </a:r>
            <a:r>
              <a:rPr lang="en-US" sz="1800" dirty="0" err="1">
                <a:latin typeface="Lucida Console" panose="020B0609040504020204" pitchFamily="49" charset="0"/>
              </a:rPr>
              <a:t>cisbot</a:t>
            </a:r>
            <a:r>
              <a:rPr lang="en-US" sz="1800" dirty="0">
                <a:latin typeface="Lucida Console" panose="020B0609040504020204" pitchFamily="49" charset="0"/>
              </a:rPr>
              <a:t>[</a:t>
            </a:r>
            <a:r>
              <a:rPr lang="en-US" sz="1800" dirty="0" err="1">
                <a:latin typeface="Lucida Console" panose="020B0609040504020204" pitchFamily="49" charset="0"/>
              </a:rPr>
              <a:t>nn</a:t>
            </a:r>
            <a:r>
              <a:rPr lang="en-US" sz="1800" dirty="0">
                <a:latin typeface="Lucida Console" panose="020B0609040504020204" pitchFamily="49" charset="0"/>
              </a:rPr>
              <a:t>]</a:t>
            </a:r>
            <a:r>
              <a:rPr lang="en-US" sz="1800" dirty="0" err="1">
                <a:latin typeface="Lucida Console" panose="020B0609040504020204" pitchFamily="49" charset="0"/>
              </a:rPr>
              <a:t>adls</a:t>
            </a:r>
            <a:r>
              <a:rPr lang="en-US" sz="1800" dirty="0"/>
              <a:t>)</a:t>
            </a:r>
          </a:p>
          <a:p>
            <a:r>
              <a:rPr lang="en-US" sz="1800" dirty="0"/>
              <a:t>Click OK, then Create</a:t>
            </a:r>
            <a:endParaRPr lang="en-GB" sz="1800" dirty="0"/>
          </a:p>
        </p:txBody>
      </p:sp>
      <p:sp>
        <p:nvSpPr>
          <p:cNvPr id="6" name="Title 1"/>
          <p:cNvSpPr>
            <a:spLocks noGrp="1"/>
          </p:cNvSpPr>
          <p:nvPr>
            <p:ph type="title"/>
          </p:nvPr>
        </p:nvSpPr>
        <p:spPr>
          <a:xfrm>
            <a:off x="183263" y="296897"/>
            <a:ext cx="3474681" cy="794064"/>
          </a:xfrm>
        </p:spPr>
        <p:txBody>
          <a:bodyPr/>
          <a:lstStyle/>
          <a:p>
            <a:r>
              <a:rPr lang="en-US" sz="2400" dirty="0"/>
              <a:t>Create a Data Lake (2/2)</a:t>
            </a:r>
            <a:br>
              <a:rPr lang="en-US" sz="2400" dirty="0"/>
            </a:br>
            <a:r>
              <a:rPr lang="en-US" sz="1800" dirty="0"/>
              <a:t>130-create-data-lake.ps1</a:t>
            </a:r>
            <a:endParaRPr lang="en-GB" sz="2400" dirty="0"/>
          </a:p>
        </p:txBody>
      </p:sp>
    </p:spTree>
    <p:extLst>
      <p:ext uri="{BB962C8B-B14F-4D97-AF65-F5344CB8AC3E}">
        <p14:creationId xmlns:p14="http://schemas.microsoft.com/office/powerpoint/2010/main" val="2205194032"/>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4571950" cy="794064"/>
          </a:xfrm>
        </p:spPr>
        <p:txBody>
          <a:bodyPr/>
          <a:lstStyle/>
          <a:p>
            <a:r>
              <a:rPr lang="en-US" sz="2400" dirty="0"/>
              <a:t>Add JSON library to Data Lake (1/3)</a:t>
            </a:r>
            <a:br>
              <a:rPr lang="en-US" sz="2400" dirty="0"/>
            </a:br>
            <a:r>
              <a:rPr lang="en-US" sz="1800" dirty="0"/>
              <a:t>130-create-data-lake.ps1</a:t>
            </a:r>
            <a:endParaRPr lang="en-GB" sz="2400" dirty="0"/>
          </a:p>
        </p:txBody>
      </p:sp>
      <p:sp>
        <p:nvSpPr>
          <p:cNvPr id="4" name="Content Placeholder 3"/>
          <p:cNvSpPr>
            <a:spLocks noGrp="1"/>
          </p:cNvSpPr>
          <p:nvPr>
            <p:ph sz="quarter" idx="11"/>
          </p:nvPr>
        </p:nvSpPr>
        <p:spPr>
          <a:xfrm>
            <a:off x="183263" y="1394165"/>
            <a:ext cx="3474681" cy="4124206"/>
          </a:xfrm>
        </p:spPr>
        <p:txBody>
          <a:bodyPr/>
          <a:lstStyle/>
          <a:p>
            <a:pPr marL="0" indent="0">
              <a:buNone/>
            </a:pPr>
            <a:r>
              <a:rPr lang="en-US" sz="1800" i="1" dirty="0"/>
              <a:t>Data Lake Analytics comes with an XML parser, but parsing JSON requires a custom extension. We add it to our account.</a:t>
            </a:r>
            <a:endParaRPr lang="en-US" sz="1800" dirty="0"/>
          </a:p>
          <a:p>
            <a:r>
              <a:rPr lang="en-US" sz="1800" dirty="0"/>
              <a:t>Open the Cloud Explorer view in Visual Studio. Enter your credentials for your Azure account if needed</a:t>
            </a:r>
          </a:p>
          <a:p>
            <a:r>
              <a:rPr lang="en-US" sz="1800" dirty="0"/>
              <a:t>Under your Data Lake Analytics account </a:t>
            </a:r>
            <a:r>
              <a:rPr lang="en-US" sz="1800" dirty="0">
                <a:sym typeface="Wingdings" panose="05000000000000000000" pitchFamily="2" charset="2"/>
              </a:rPr>
              <a:t> </a:t>
            </a:r>
            <a:r>
              <a:rPr lang="en-US" sz="1800" dirty="0"/>
              <a:t>Databases </a:t>
            </a:r>
            <a:r>
              <a:rPr lang="en-US" sz="1800" dirty="0">
                <a:sym typeface="Wingdings" panose="05000000000000000000" pitchFamily="2" charset="2"/>
              </a:rPr>
              <a:t></a:t>
            </a:r>
            <a:r>
              <a:rPr lang="en-US" sz="1800" dirty="0"/>
              <a:t> master, Right-click Assemblies, then click Register Assembly</a:t>
            </a:r>
          </a:p>
          <a:p>
            <a:endParaRPr lang="en-GB" dirty="0"/>
          </a:p>
        </p:txBody>
      </p:sp>
      <p:pic>
        <p:nvPicPr>
          <p:cNvPr id="8" name="Picture 7"/>
          <p:cNvPicPr>
            <a:picLocks noChangeAspect="1"/>
          </p:cNvPicPr>
          <p:nvPr/>
        </p:nvPicPr>
        <p:blipFill>
          <a:blip r:embed="rId2"/>
          <a:stretch>
            <a:fillRect/>
          </a:stretch>
        </p:blipFill>
        <p:spPr>
          <a:xfrm>
            <a:off x="5761042" y="243664"/>
            <a:ext cx="3248025" cy="4886325"/>
          </a:xfrm>
          <a:prstGeom prst="rect">
            <a:avLst/>
          </a:prstGeom>
        </p:spPr>
      </p:pic>
      <p:pic>
        <p:nvPicPr>
          <p:cNvPr id="9" name="Picture 8"/>
          <p:cNvPicPr>
            <a:picLocks noChangeAspect="1"/>
          </p:cNvPicPr>
          <p:nvPr/>
        </p:nvPicPr>
        <p:blipFill>
          <a:blip r:embed="rId3"/>
          <a:stretch>
            <a:fillRect/>
          </a:stretch>
        </p:blipFill>
        <p:spPr>
          <a:xfrm>
            <a:off x="7955578" y="4411652"/>
            <a:ext cx="1752600" cy="771525"/>
          </a:xfrm>
          <a:prstGeom prst="rect">
            <a:avLst/>
          </a:prstGeom>
        </p:spPr>
      </p:pic>
      <p:sp>
        <p:nvSpPr>
          <p:cNvPr id="7" name="Rectangular Callout 6"/>
          <p:cNvSpPr/>
          <p:nvPr/>
        </p:nvSpPr>
        <p:spPr bwMode="auto">
          <a:xfrm>
            <a:off x="9784358" y="1942799"/>
            <a:ext cx="1737341" cy="1920219"/>
          </a:xfrm>
          <a:prstGeom prst="wedgeRectCallout">
            <a:avLst>
              <a:gd name="adj1" fmla="val -221741"/>
              <a:gd name="adj2" fmla="val -23522"/>
            </a:avLst>
          </a:prstGeom>
          <a:solidFill>
            <a:srgbClr val="FF0000"/>
          </a:solidFill>
          <a:ln w="28575">
            <a:solidFill>
              <a:schemeClr val="accent6">
                <a:lumMod val="1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de-CH" dirty="0"/>
              <a:t>⚠ Do not select the </a:t>
            </a:r>
            <a:r>
              <a:rPr lang="de-CH" i="1" dirty="0"/>
              <a:t>(Local)</a:t>
            </a:r>
            <a:r>
              <a:rPr lang="de-CH" dirty="0"/>
              <a:t> account!</a:t>
            </a:r>
            <a:endParaRPr lang="de-CH" sz="20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956567849"/>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4480511" cy="794064"/>
          </a:xfrm>
        </p:spPr>
        <p:txBody>
          <a:bodyPr/>
          <a:lstStyle/>
          <a:p>
            <a:r>
              <a:rPr lang="en-US" sz="2400" dirty="0"/>
              <a:t>Add JSON library to Data Lake (2/3)</a:t>
            </a:r>
            <a:br>
              <a:rPr lang="en-US" sz="2400" dirty="0"/>
            </a:br>
            <a:r>
              <a:rPr lang="en-US" sz="1800" dirty="0"/>
              <a:t>130-create-data-lake.ps1</a:t>
            </a:r>
            <a:endParaRPr lang="en-GB" sz="2400" dirty="0"/>
          </a:p>
        </p:txBody>
      </p:sp>
      <p:sp>
        <p:nvSpPr>
          <p:cNvPr id="4" name="Content Placeholder 3"/>
          <p:cNvSpPr>
            <a:spLocks noGrp="1"/>
          </p:cNvSpPr>
          <p:nvPr>
            <p:ph sz="quarter" idx="11"/>
          </p:nvPr>
        </p:nvSpPr>
        <p:spPr>
          <a:xfrm>
            <a:off x="183263" y="1394165"/>
            <a:ext cx="4023316" cy="2268313"/>
          </a:xfrm>
        </p:spPr>
        <p:txBody>
          <a:bodyPr/>
          <a:lstStyle/>
          <a:p>
            <a:r>
              <a:rPr lang="en-US" sz="1800" dirty="0"/>
              <a:t>Under Load assembly from Path, Local, select the path to </a:t>
            </a:r>
            <a:r>
              <a:rPr lang="en-GB" sz="1800" dirty="0"/>
              <a:t> Resources\ADLA-JSON-Assembly\</a:t>
            </a:r>
            <a:r>
              <a:rPr lang="en-GB" sz="1800" dirty="0" err="1"/>
              <a:t>Microsoft.Analytics.Samples.Formats</a:t>
            </a:r>
            <a:r>
              <a:rPr lang="en-GB" sz="1800" dirty="0"/>
              <a:t>\Microsoft.Analytics.Samples.Formats.dll </a:t>
            </a:r>
          </a:p>
          <a:p>
            <a:r>
              <a:rPr lang="en-US" sz="1800" dirty="0"/>
              <a:t>Click OK</a:t>
            </a:r>
            <a:endParaRPr lang="en-GB" sz="1800" dirty="0"/>
          </a:p>
        </p:txBody>
      </p:sp>
      <p:pic>
        <p:nvPicPr>
          <p:cNvPr id="5" name="Picture 4"/>
          <p:cNvPicPr>
            <a:picLocks noChangeAspect="1"/>
          </p:cNvPicPr>
          <p:nvPr/>
        </p:nvPicPr>
        <p:blipFill>
          <a:blip r:embed="rId2"/>
          <a:stretch>
            <a:fillRect/>
          </a:stretch>
        </p:blipFill>
        <p:spPr>
          <a:xfrm>
            <a:off x="5029530" y="388336"/>
            <a:ext cx="5781675" cy="5019675"/>
          </a:xfrm>
          <a:prstGeom prst="rect">
            <a:avLst/>
          </a:prstGeom>
        </p:spPr>
      </p:pic>
    </p:spTree>
    <p:extLst>
      <p:ext uri="{BB962C8B-B14F-4D97-AF65-F5344CB8AC3E}">
        <p14:creationId xmlns:p14="http://schemas.microsoft.com/office/powerpoint/2010/main" val="3247579134"/>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4663389" cy="794064"/>
          </a:xfrm>
        </p:spPr>
        <p:txBody>
          <a:bodyPr/>
          <a:lstStyle/>
          <a:p>
            <a:r>
              <a:rPr lang="en-US" sz="2400" dirty="0"/>
              <a:t>Add JSON library to Data Lake (3/3)</a:t>
            </a:r>
            <a:br>
              <a:rPr lang="en-US" sz="2400" dirty="0"/>
            </a:br>
            <a:r>
              <a:rPr lang="en-US" sz="1800" dirty="0"/>
              <a:t>130-create-data-lake.ps1</a:t>
            </a:r>
            <a:endParaRPr lang="en-GB" sz="2400" dirty="0"/>
          </a:p>
        </p:txBody>
      </p:sp>
      <p:sp>
        <p:nvSpPr>
          <p:cNvPr id="4" name="Content Placeholder 3"/>
          <p:cNvSpPr>
            <a:spLocks noGrp="1"/>
          </p:cNvSpPr>
          <p:nvPr>
            <p:ph sz="quarter" idx="11"/>
          </p:nvPr>
        </p:nvSpPr>
        <p:spPr>
          <a:xfrm>
            <a:off x="183263" y="1394165"/>
            <a:ext cx="3474681" cy="3625608"/>
          </a:xfrm>
        </p:spPr>
        <p:txBody>
          <a:bodyPr/>
          <a:lstStyle/>
          <a:p>
            <a:r>
              <a:rPr lang="en-US" sz="1800" dirty="0"/>
              <a:t>Under Managed Dependencies, click the checkbox next to </a:t>
            </a:r>
            <a:r>
              <a:rPr lang="en-US" sz="1800" dirty="0" err="1"/>
              <a:t>Newtonsoft.Json</a:t>
            </a:r>
            <a:endParaRPr lang="en-US" sz="1800" dirty="0"/>
          </a:p>
          <a:p>
            <a:r>
              <a:rPr lang="en-GB" sz="1800" dirty="0"/>
              <a:t>Under </a:t>
            </a:r>
            <a:r>
              <a:rPr lang="en-GB" sz="1800" dirty="0" err="1"/>
              <a:t>Path,Select</a:t>
            </a:r>
            <a:r>
              <a:rPr lang="en-GB" sz="1800" dirty="0"/>
              <a:t> “…”, </a:t>
            </a:r>
            <a:r>
              <a:rPr lang="en-US" sz="1800" dirty="0"/>
              <a:t>Local, select the path to</a:t>
            </a:r>
            <a:r>
              <a:rPr lang="en-GB" sz="1800" dirty="0"/>
              <a:t>  Resources\ADLA-JSON-Assembly\</a:t>
            </a:r>
            <a:r>
              <a:rPr lang="en-GB" sz="1800" dirty="0" err="1"/>
              <a:t>Newtonsoft.Json</a:t>
            </a:r>
            <a:r>
              <a:rPr lang="en-GB" sz="1800" dirty="0"/>
              <a:t>\Newtonsoft.Json.dll</a:t>
            </a:r>
          </a:p>
          <a:p>
            <a:r>
              <a:rPr lang="en-US" sz="1800" dirty="0"/>
              <a:t>Click Submit. If prompted to select a Path, click Yes to accept the default proposal.</a:t>
            </a:r>
          </a:p>
          <a:p>
            <a:endParaRPr lang="en-GB" dirty="0"/>
          </a:p>
        </p:txBody>
      </p:sp>
      <p:pic>
        <p:nvPicPr>
          <p:cNvPr id="6" name="Picture 5"/>
          <p:cNvPicPr>
            <a:picLocks noChangeAspect="1"/>
          </p:cNvPicPr>
          <p:nvPr/>
        </p:nvPicPr>
        <p:blipFill>
          <a:blip r:embed="rId2"/>
          <a:stretch>
            <a:fillRect/>
          </a:stretch>
        </p:blipFill>
        <p:spPr>
          <a:xfrm>
            <a:off x="5395286" y="762553"/>
            <a:ext cx="5734050" cy="5848350"/>
          </a:xfrm>
          <a:prstGeom prst="rect">
            <a:avLst/>
          </a:prstGeom>
        </p:spPr>
      </p:pic>
    </p:spTree>
    <p:extLst>
      <p:ext uri="{BB962C8B-B14F-4D97-AF65-F5344CB8AC3E}">
        <p14:creationId xmlns:p14="http://schemas.microsoft.com/office/powerpoint/2010/main" val="1067799073"/>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474681" cy="1126462"/>
          </a:xfrm>
        </p:spPr>
        <p:txBody>
          <a:bodyPr/>
          <a:lstStyle/>
          <a:p>
            <a:r>
              <a:rPr lang="en-US" sz="2400" dirty="0"/>
              <a:t>Connect Blob storage to Data Lake Analytics (1/2)</a:t>
            </a:r>
            <a:br>
              <a:rPr lang="en-US" sz="2400" dirty="0"/>
            </a:br>
            <a:r>
              <a:rPr lang="en-US" sz="1800" dirty="0"/>
              <a:t>130-create-data-lake.ps1</a:t>
            </a:r>
            <a:endParaRPr lang="en-GB" sz="2400" dirty="0"/>
          </a:p>
        </p:txBody>
      </p:sp>
      <p:pic>
        <p:nvPicPr>
          <p:cNvPr id="5" name="Picture Placeholder 4" descr="Data Sources - Microsoft Azure - Internet Explorer">
            <a:hlinkClick r:id="rId2"/>
          </p:cNvPr>
          <p:cNvPicPr>
            <a:picLocks noGrp="1" noChangeAspect="1"/>
          </p:cNvPicPr>
          <p:nvPr>
            <p:ph type="pic" sz="quarter" idx="10"/>
          </p:nvPr>
        </p:nvPicPr>
        <p:blipFill>
          <a:blip r:embed="rId3"/>
          <a:srcRect t="30" b="30"/>
          <a:stretch>
            <a:fillRect/>
          </a:stretch>
        </p:blipFill>
        <p:spPr/>
      </p:pic>
      <p:sp>
        <p:nvSpPr>
          <p:cNvPr id="4" name="Content Placeholder 3"/>
          <p:cNvSpPr>
            <a:spLocks noGrp="1"/>
          </p:cNvSpPr>
          <p:nvPr>
            <p:ph sz="quarter" idx="11"/>
          </p:nvPr>
        </p:nvSpPr>
        <p:spPr>
          <a:xfrm>
            <a:off x="183262" y="1668482"/>
            <a:ext cx="3474681" cy="3231654"/>
          </a:xfrm>
        </p:spPr>
        <p:txBody>
          <a:bodyPr/>
          <a:lstStyle/>
          <a:p>
            <a:pPr marL="0" indent="0">
              <a:buNone/>
            </a:pPr>
            <a:r>
              <a:rPr lang="en-US" sz="1800" i="1" dirty="0"/>
              <a:t>Azure ML can’t connect directly to Data Lake Store (yet), so we will have our Data Lake job write out data for Azure ML to Blob storage. This requires connecting our Data Lake Analytics account to our storage account.</a:t>
            </a:r>
          </a:p>
          <a:p>
            <a:r>
              <a:rPr lang="en-US" sz="1800" dirty="0"/>
              <a:t>Under your Data Lake Analytics account, select SETTINGS </a:t>
            </a:r>
            <a:r>
              <a:rPr lang="en-US" sz="1800" dirty="0">
                <a:sym typeface="Wingdings" panose="05000000000000000000" pitchFamily="2" charset="2"/>
              </a:rPr>
              <a:t></a:t>
            </a:r>
            <a:r>
              <a:rPr lang="en-US" sz="1800" dirty="0"/>
              <a:t> Data Sources, then Add Data Source</a:t>
            </a:r>
            <a:endParaRPr lang="en-GB" sz="1800" dirty="0"/>
          </a:p>
        </p:txBody>
      </p:sp>
    </p:spTree>
    <p:extLst>
      <p:ext uri="{BB962C8B-B14F-4D97-AF65-F5344CB8AC3E}">
        <p14:creationId xmlns:p14="http://schemas.microsoft.com/office/powerpoint/2010/main" val="2879080668"/>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474681" cy="1126462"/>
          </a:xfrm>
        </p:spPr>
        <p:txBody>
          <a:bodyPr/>
          <a:lstStyle/>
          <a:p>
            <a:r>
              <a:rPr lang="en-US" sz="2400" dirty="0"/>
              <a:t>Connect Blob storage to Data Lake Analytics (2/2)</a:t>
            </a:r>
            <a:br>
              <a:rPr lang="en-US" sz="2400" dirty="0"/>
            </a:br>
            <a:r>
              <a:rPr lang="en-US" sz="1800" dirty="0"/>
              <a:t>130-create-data-lake.ps1</a:t>
            </a:r>
            <a:endParaRPr lang="en-GB" sz="2400" dirty="0"/>
          </a:p>
        </p:txBody>
      </p:sp>
      <p:pic>
        <p:nvPicPr>
          <p:cNvPr id="5" name="Picture Placeholder 4" descr="Add Data Source - Microsoft Azure - Internet Explorer">
            <a:hlinkClick r:id="rId2"/>
          </p:cNvPr>
          <p:cNvPicPr>
            <a:picLocks noGrp="1" noChangeAspect="1"/>
          </p:cNvPicPr>
          <p:nvPr>
            <p:ph type="pic" sz="quarter" idx="10"/>
          </p:nvPr>
        </p:nvPicPr>
        <p:blipFill>
          <a:blip r:embed="rId3"/>
          <a:srcRect t="30" b="30"/>
          <a:stretch>
            <a:fillRect/>
          </a:stretch>
        </p:blipFill>
        <p:spPr/>
      </p:pic>
      <p:sp>
        <p:nvSpPr>
          <p:cNvPr id="4" name="Content Placeholder 3"/>
          <p:cNvSpPr>
            <a:spLocks noGrp="1"/>
          </p:cNvSpPr>
          <p:nvPr>
            <p:ph sz="quarter" idx="11"/>
          </p:nvPr>
        </p:nvSpPr>
        <p:spPr>
          <a:xfrm>
            <a:off x="183262" y="1668482"/>
            <a:ext cx="3474681" cy="2157514"/>
          </a:xfrm>
        </p:spPr>
        <p:txBody>
          <a:bodyPr/>
          <a:lstStyle/>
          <a:p>
            <a:r>
              <a:rPr lang="en-US" sz="1800" dirty="0"/>
              <a:t>Select:</a:t>
            </a:r>
          </a:p>
          <a:p>
            <a:pPr lvl="1"/>
            <a:r>
              <a:rPr lang="en-US" dirty="0"/>
              <a:t>Storage Type: Azure Storage</a:t>
            </a:r>
          </a:p>
          <a:p>
            <a:pPr lvl="1"/>
            <a:r>
              <a:rPr lang="en-US" dirty="0"/>
              <a:t>Azure Storage: the storage account you have previously created</a:t>
            </a:r>
          </a:p>
          <a:p>
            <a:r>
              <a:rPr lang="en-US" sz="1800" dirty="0"/>
              <a:t>Click Add</a:t>
            </a:r>
            <a:endParaRPr lang="en-GB" sz="1800" dirty="0"/>
          </a:p>
        </p:txBody>
      </p:sp>
    </p:spTree>
    <p:extLst>
      <p:ext uri="{BB962C8B-B14F-4D97-AF65-F5344CB8AC3E}">
        <p14:creationId xmlns:p14="http://schemas.microsoft.com/office/powerpoint/2010/main" val="2577852841"/>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849463"/>
          </a:xfrm>
        </p:spPr>
        <p:txBody>
          <a:bodyPr/>
          <a:lstStyle/>
          <a:p>
            <a:r>
              <a:rPr lang="en-US" sz="2400" dirty="0"/>
              <a:t>Add advanced extensions to Data Lake</a:t>
            </a:r>
            <a:endParaRPr lang="en-GB" sz="2400" dirty="0"/>
          </a:p>
        </p:txBody>
      </p:sp>
      <p:pic>
        <p:nvPicPr>
          <p:cNvPr id="5" name="Picture Placeholder 4" descr="Sample Scripts - Microsoft Azure - Internet Explorer">
            <a:hlinkClick r:id="rId2"/>
          </p:cNvPr>
          <p:cNvPicPr>
            <a:picLocks noGrp="1" noChangeAspect="1"/>
          </p:cNvPicPr>
          <p:nvPr>
            <p:ph type="pic" sz="quarter" idx="10"/>
          </p:nvPr>
        </p:nvPicPr>
        <p:blipFill>
          <a:blip r:embed="rId3"/>
          <a:srcRect t="11" b="11"/>
          <a:stretch>
            <a:fillRect/>
          </a:stretch>
        </p:blipFill>
        <p:spPr/>
      </p:pic>
      <p:sp>
        <p:nvSpPr>
          <p:cNvPr id="4" name="Content Placeholder 3"/>
          <p:cNvSpPr>
            <a:spLocks noGrp="1"/>
          </p:cNvSpPr>
          <p:nvPr>
            <p:ph sz="quarter" idx="11"/>
          </p:nvPr>
        </p:nvSpPr>
        <p:spPr>
          <a:xfrm>
            <a:off x="183263" y="1394165"/>
            <a:ext cx="3566121" cy="4145750"/>
          </a:xfrm>
        </p:spPr>
        <p:txBody>
          <a:bodyPr/>
          <a:lstStyle/>
          <a:p>
            <a:pPr marL="0" indent="0">
              <a:buNone/>
            </a:pPr>
            <a:r>
              <a:rPr lang="en-US" sz="1800" i="1" dirty="0"/>
              <a:t>Install cognitive extensions for text analytics</a:t>
            </a:r>
          </a:p>
          <a:p>
            <a:r>
              <a:rPr lang="en-US" sz="1800" dirty="0"/>
              <a:t>In your newly created Data Lake Analytics account, browse to GETTING STARTED </a:t>
            </a:r>
            <a:r>
              <a:rPr lang="en-US" sz="1800" dirty="0">
                <a:sym typeface="Wingdings" panose="05000000000000000000" pitchFamily="2" charset="2"/>
              </a:rPr>
              <a:t> Sample Scripts</a:t>
            </a:r>
          </a:p>
          <a:p>
            <a:r>
              <a:rPr lang="en-US" sz="1800" dirty="0">
                <a:sym typeface="Wingdings" panose="05000000000000000000" pitchFamily="2" charset="2"/>
              </a:rPr>
              <a:t>Click the “USQL Advanced Analytic…” to install the advanced extensions for text analytics</a:t>
            </a:r>
          </a:p>
          <a:p>
            <a:endParaRPr lang="en-US" sz="1800" dirty="0">
              <a:sym typeface="Wingdings" panose="05000000000000000000" pitchFamily="2" charset="2"/>
            </a:endParaRPr>
          </a:p>
          <a:p>
            <a:pPr marL="0" indent="0">
              <a:buNone/>
            </a:pPr>
            <a:r>
              <a:rPr lang="en-US" sz="1800" i="1" dirty="0">
                <a:sym typeface="Wingdings" panose="05000000000000000000" pitchFamily="2" charset="2"/>
              </a:rPr>
              <a:t>In a future release, advanced extensions will be installed automatically at data lake creation time.</a:t>
            </a:r>
          </a:p>
        </p:txBody>
      </p:sp>
    </p:spTree>
    <p:extLst>
      <p:ext uri="{BB962C8B-B14F-4D97-AF65-F5344CB8AC3E}">
        <p14:creationId xmlns:p14="http://schemas.microsoft.com/office/powerpoint/2010/main" val="2408379591"/>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960263"/>
          </a:xfrm>
        </p:spPr>
        <p:txBody>
          <a:bodyPr/>
          <a:lstStyle/>
          <a:p>
            <a:r>
              <a:rPr lang="en-US" dirty="0"/>
              <a:t>Verify module installation</a:t>
            </a:r>
          </a:p>
        </p:txBody>
      </p:sp>
      <p:sp>
        <p:nvSpPr>
          <p:cNvPr id="10" name="Content Placeholder 9"/>
          <p:cNvSpPr>
            <a:spLocks noGrp="1"/>
          </p:cNvSpPr>
          <p:nvPr>
            <p:ph sz="quarter" idx="11"/>
          </p:nvPr>
        </p:nvSpPr>
        <p:spPr>
          <a:xfrm>
            <a:off x="183263" y="1394165"/>
            <a:ext cx="3566121" cy="4154984"/>
          </a:xfrm>
        </p:spPr>
        <p:txBody>
          <a:bodyPr/>
          <a:lstStyle/>
          <a:p>
            <a:r>
              <a:rPr lang="en-US" dirty="0"/>
              <a:t>Open Visual Studio 2015</a:t>
            </a:r>
          </a:p>
          <a:p>
            <a:r>
              <a:rPr lang="en-US" dirty="0"/>
              <a:t>Go to menu Tools </a:t>
            </a:r>
            <a:r>
              <a:rPr lang="en-US" dirty="0">
                <a:sym typeface="Wingdings" panose="05000000000000000000" pitchFamily="2" charset="2"/>
              </a:rPr>
              <a:t> Extensions and Updates</a:t>
            </a:r>
          </a:p>
          <a:p>
            <a:r>
              <a:rPr lang="en-US" dirty="0">
                <a:sym typeface="Wingdings" panose="05000000000000000000" pitchFamily="2" charset="2"/>
              </a:rPr>
              <a:t>Under Installed  All:</a:t>
            </a:r>
          </a:p>
          <a:p>
            <a:r>
              <a:rPr lang="en-US" b="1" dirty="0">
                <a:sym typeface="Wingdings" panose="05000000000000000000" pitchFamily="2" charset="2"/>
              </a:rPr>
              <a:t>Check that Azure Data Lake Tools for Visual Studio is present in the list.</a:t>
            </a:r>
          </a:p>
          <a:p>
            <a:r>
              <a:rPr lang="en-US" dirty="0">
                <a:sym typeface="Wingdings" panose="05000000000000000000" pitchFamily="2" charset="2"/>
              </a:rPr>
              <a:t>Click Azure Data Lake Tools for Visual Studio</a:t>
            </a:r>
          </a:p>
          <a:p>
            <a:r>
              <a:rPr lang="en-US" b="1" dirty="0">
                <a:sym typeface="Wingdings" panose="05000000000000000000" pitchFamily="2" charset="2"/>
              </a:rPr>
              <a:t>Check that the version is at least 2.2.2100.0.</a:t>
            </a:r>
          </a:p>
          <a:p>
            <a:endParaRPr lang="en-US" dirty="0"/>
          </a:p>
        </p:txBody>
      </p:sp>
      <p:pic>
        <p:nvPicPr>
          <p:cNvPr id="11" name="Picture 10" descr="Extensions and Updates"/>
          <p:cNvPicPr>
            <a:picLocks noChangeAspect="1"/>
          </p:cNvPicPr>
          <p:nvPr/>
        </p:nvPicPr>
        <p:blipFill>
          <a:blip r:embed="rId3"/>
          <a:stretch>
            <a:fillRect/>
          </a:stretch>
        </p:blipFill>
        <p:spPr>
          <a:xfrm>
            <a:off x="4035477" y="845530"/>
            <a:ext cx="8170276" cy="5646473"/>
          </a:xfrm>
          <a:prstGeom prst="rect">
            <a:avLst/>
          </a:prstGeom>
        </p:spPr>
      </p:pic>
      <p:sp>
        <p:nvSpPr>
          <p:cNvPr id="7" name="Rectangle 6"/>
          <p:cNvSpPr/>
          <p:nvPr/>
        </p:nvSpPr>
        <p:spPr bwMode="auto">
          <a:xfrm>
            <a:off x="10332992" y="1485604"/>
            <a:ext cx="822951" cy="457195"/>
          </a:xfrm>
          <a:prstGeom prst="rect">
            <a:avLst/>
          </a:prstGeom>
          <a:noFill/>
          <a:ln w="57150">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de-CH" sz="20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825601409"/>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794064"/>
          </a:xfrm>
        </p:spPr>
        <p:txBody>
          <a:bodyPr/>
          <a:lstStyle/>
          <a:p>
            <a:r>
              <a:rPr lang="en-US" sz="2400" dirty="0"/>
              <a:t>Create Event Hub (1/5)</a:t>
            </a:r>
            <a:br>
              <a:rPr lang="en-US" sz="2400" dirty="0"/>
            </a:br>
            <a:r>
              <a:rPr lang="en-US" sz="1800" dirty="0"/>
              <a:t>140-create-event-hub.ps1</a:t>
            </a:r>
            <a:endParaRPr lang="en-GB" sz="2400" dirty="0"/>
          </a:p>
        </p:txBody>
      </p:sp>
      <p:sp>
        <p:nvSpPr>
          <p:cNvPr id="4" name="Content Placeholder 3"/>
          <p:cNvSpPr>
            <a:spLocks noGrp="1"/>
          </p:cNvSpPr>
          <p:nvPr>
            <p:ph sz="quarter" idx="11"/>
          </p:nvPr>
        </p:nvSpPr>
        <p:spPr>
          <a:xfrm>
            <a:off x="183263" y="1394165"/>
            <a:ext cx="3566121" cy="4718215"/>
          </a:xfrm>
        </p:spPr>
        <p:txBody>
          <a:bodyPr/>
          <a:lstStyle/>
          <a:p>
            <a:pPr marL="0" indent="0">
              <a:buNone/>
            </a:pPr>
            <a:r>
              <a:rPr lang="en-US" sz="1800" i="1" dirty="0"/>
              <a:t>Create an Event Hub – the component for ingestion and transient storage of events for consumption by Stream Analytics. </a:t>
            </a:r>
          </a:p>
          <a:p>
            <a:r>
              <a:rPr lang="en-US" sz="1800" dirty="0"/>
              <a:t>Go to New </a:t>
            </a:r>
            <a:r>
              <a:rPr lang="en-US" sz="1800" dirty="0">
                <a:sym typeface="Wingdings" panose="05000000000000000000" pitchFamily="2" charset="2"/>
              </a:rPr>
              <a:t></a:t>
            </a:r>
            <a:r>
              <a:rPr lang="en-US" sz="1800" dirty="0"/>
              <a:t> Internet of Things</a:t>
            </a:r>
            <a:r>
              <a:rPr lang="en-US" sz="1800" dirty="0">
                <a:sym typeface="Wingdings" panose="05000000000000000000" pitchFamily="2" charset="2"/>
              </a:rPr>
              <a:t></a:t>
            </a:r>
            <a:r>
              <a:rPr lang="en-US" sz="1800" dirty="0"/>
              <a:t> Event Hubs</a:t>
            </a:r>
          </a:p>
          <a:p>
            <a:r>
              <a:rPr lang="en-US" sz="1800" dirty="0"/>
              <a:t>Enter a unique name (</a:t>
            </a:r>
            <a:r>
              <a:rPr lang="en-US" sz="1800" dirty="0" err="1">
                <a:latin typeface="Lucida Console" panose="020B0609040504020204" pitchFamily="49" charset="0"/>
              </a:rPr>
              <a:t>cisbot</a:t>
            </a:r>
            <a:r>
              <a:rPr lang="en-US" sz="1800" dirty="0">
                <a:latin typeface="Lucida Console" panose="020B0609040504020204" pitchFamily="49" charset="0"/>
              </a:rPr>
              <a:t>[</a:t>
            </a:r>
            <a:r>
              <a:rPr lang="en-US" sz="1800" dirty="0" err="1">
                <a:latin typeface="Lucida Console" panose="020B0609040504020204" pitchFamily="49" charset="0"/>
              </a:rPr>
              <a:t>nn</a:t>
            </a:r>
            <a:r>
              <a:rPr lang="en-US" sz="1800" dirty="0">
                <a:latin typeface="Lucida Console" panose="020B0609040504020204" pitchFamily="49" charset="0"/>
              </a:rPr>
              <a:t>]</a:t>
            </a:r>
            <a:r>
              <a:rPr lang="en-US" sz="1800" dirty="0" err="1">
                <a:latin typeface="Lucida Console" panose="020B0609040504020204" pitchFamily="49" charset="0"/>
              </a:rPr>
              <a:t>eventhubs</a:t>
            </a:r>
            <a:r>
              <a:rPr lang="en-US" sz="1800" dirty="0">
                <a:latin typeface="Lucida Console" panose="020B0609040504020204" pitchFamily="49" charset="0"/>
              </a:rPr>
              <a:t>)</a:t>
            </a:r>
            <a:endParaRPr lang="en-US" sz="1800" dirty="0"/>
          </a:p>
          <a:p>
            <a:r>
              <a:rPr lang="en-US" sz="1800" dirty="0"/>
              <a:t>Select Pricing tier Basic</a:t>
            </a:r>
          </a:p>
          <a:p>
            <a:r>
              <a:rPr lang="en-US" sz="1800" dirty="0"/>
              <a:t>Select the resource group </a:t>
            </a:r>
            <a:r>
              <a:rPr lang="en-US" sz="1800" dirty="0" err="1">
                <a:latin typeface="Lucida Console" panose="020B0609040504020204" pitchFamily="49" charset="0"/>
              </a:rPr>
              <a:t>cisbot</a:t>
            </a:r>
            <a:r>
              <a:rPr lang="en-US" sz="1800" dirty="0">
                <a:latin typeface="Lucida Console" panose="020B0609040504020204" pitchFamily="49" charset="0"/>
              </a:rPr>
              <a:t>[</a:t>
            </a:r>
            <a:r>
              <a:rPr lang="en-US" sz="1800" dirty="0" err="1">
                <a:latin typeface="Lucida Console" panose="020B0609040504020204" pitchFamily="49" charset="0"/>
              </a:rPr>
              <a:t>nn</a:t>
            </a:r>
            <a:r>
              <a:rPr lang="en-US" sz="1800" dirty="0">
                <a:latin typeface="Lucida Console" panose="020B0609040504020204" pitchFamily="49" charset="0"/>
              </a:rPr>
              <a:t>]</a:t>
            </a:r>
          </a:p>
          <a:p>
            <a:r>
              <a:rPr lang="en-US" sz="1800" dirty="0"/>
              <a:t>Click Create</a:t>
            </a:r>
          </a:p>
          <a:p>
            <a:endParaRPr lang="en-GB" dirty="0"/>
          </a:p>
          <a:p>
            <a:endParaRPr lang="en-GB" dirty="0"/>
          </a:p>
          <a:p>
            <a:endParaRPr lang="en-GB" dirty="0"/>
          </a:p>
        </p:txBody>
      </p:sp>
      <p:pic>
        <p:nvPicPr>
          <p:cNvPr id="17" name="Picture Placeholder 16" descr="Create namespace - Microsoft Azure - Internet Explorer">
            <a:hlinkClick r:id="rId2"/>
          </p:cNvPr>
          <p:cNvPicPr>
            <a:picLocks noGrp="1" noChangeAspect="1"/>
          </p:cNvPicPr>
          <p:nvPr>
            <p:ph type="pic" sz="quarter" idx="10"/>
          </p:nvPr>
        </p:nvPicPr>
        <p:blipFill>
          <a:blip r:embed="rId3"/>
          <a:srcRect l="117" r="117"/>
          <a:stretch>
            <a:fillRect/>
          </a:stretch>
        </p:blipFill>
        <p:spPr/>
      </p:pic>
    </p:spTree>
    <p:extLst>
      <p:ext uri="{BB962C8B-B14F-4D97-AF65-F5344CB8AC3E}">
        <p14:creationId xmlns:p14="http://schemas.microsoft.com/office/powerpoint/2010/main" val="1909284194"/>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794064"/>
          </a:xfrm>
        </p:spPr>
        <p:txBody>
          <a:bodyPr/>
          <a:lstStyle/>
          <a:p>
            <a:r>
              <a:rPr lang="en-US" sz="2400" dirty="0"/>
              <a:t>Create Event Hub (2/5)</a:t>
            </a:r>
            <a:br>
              <a:rPr lang="en-US" sz="2400" dirty="0"/>
            </a:br>
            <a:r>
              <a:rPr lang="en-US" sz="1800" dirty="0"/>
              <a:t>140-create-event-hub.ps1</a:t>
            </a:r>
            <a:endParaRPr lang="en-GB" sz="2400" dirty="0"/>
          </a:p>
        </p:txBody>
      </p:sp>
      <p:pic>
        <p:nvPicPr>
          <p:cNvPr id="5" name="Picture Placeholder 4" descr="Shared access policies - Microsoft Azure - Internet Explorer">
            <a:hlinkClick r:id="rId2"/>
          </p:cNvPr>
          <p:cNvPicPr>
            <a:picLocks noGrp="1" noChangeAspect="1"/>
          </p:cNvPicPr>
          <p:nvPr>
            <p:ph type="pic" sz="quarter" idx="10"/>
          </p:nvPr>
        </p:nvPicPr>
        <p:blipFill>
          <a:blip r:embed="rId3"/>
          <a:srcRect l="117" r="117"/>
          <a:stretch>
            <a:fillRect/>
          </a:stretch>
        </p:blipFill>
        <p:spPr/>
      </p:pic>
      <p:sp>
        <p:nvSpPr>
          <p:cNvPr id="4" name="Content Placeholder 3"/>
          <p:cNvSpPr>
            <a:spLocks noGrp="1"/>
          </p:cNvSpPr>
          <p:nvPr>
            <p:ph sz="quarter" idx="11"/>
          </p:nvPr>
        </p:nvSpPr>
        <p:spPr>
          <a:xfrm>
            <a:off x="183263" y="1394165"/>
            <a:ext cx="3566121" cy="2163669"/>
          </a:xfrm>
        </p:spPr>
        <p:txBody>
          <a:bodyPr/>
          <a:lstStyle/>
          <a:p>
            <a:r>
              <a:rPr lang="en-US" sz="1800" dirty="0"/>
              <a:t>Navigate to your newly created Event Hubs namespace</a:t>
            </a:r>
          </a:p>
          <a:p>
            <a:r>
              <a:rPr lang="en-US" sz="1800" dirty="0"/>
              <a:t>Click SETTINGS </a:t>
            </a:r>
            <a:r>
              <a:rPr lang="en-US" sz="1800" dirty="0">
                <a:sym typeface="Wingdings" panose="05000000000000000000" pitchFamily="2" charset="2"/>
              </a:rPr>
              <a:t> Shared access policies</a:t>
            </a:r>
          </a:p>
          <a:p>
            <a:r>
              <a:rPr lang="en-US" sz="1800" dirty="0">
                <a:sym typeface="Wingdings" panose="05000000000000000000" pitchFamily="2" charset="2"/>
              </a:rPr>
              <a:t>Click + Add</a:t>
            </a:r>
          </a:p>
          <a:p>
            <a:endParaRPr lang="en-GB" dirty="0"/>
          </a:p>
        </p:txBody>
      </p:sp>
    </p:spTree>
    <p:extLst>
      <p:ext uri="{BB962C8B-B14F-4D97-AF65-F5344CB8AC3E}">
        <p14:creationId xmlns:p14="http://schemas.microsoft.com/office/powerpoint/2010/main" val="3847118949"/>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794064"/>
          </a:xfrm>
        </p:spPr>
        <p:txBody>
          <a:bodyPr/>
          <a:lstStyle/>
          <a:p>
            <a:r>
              <a:rPr lang="en-US" sz="2400" dirty="0"/>
              <a:t>Create Event Hub (3/5)</a:t>
            </a:r>
            <a:br>
              <a:rPr lang="en-US" sz="2400" dirty="0"/>
            </a:br>
            <a:r>
              <a:rPr lang="en-US" sz="1800" dirty="0"/>
              <a:t>140-create-event-hub.ps1</a:t>
            </a:r>
            <a:endParaRPr lang="en-GB" sz="2400" dirty="0"/>
          </a:p>
        </p:txBody>
      </p:sp>
      <p:pic>
        <p:nvPicPr>
          <p:cNvPr id="5" name="Picture Placeholder 4" descr="Add new shared access policy - Microsoft Azure - Internet Explorer">
            <a:hlinkClick r:id="rId2"/>
          </p:cNvPr>
          <p:cNvPicPr>
            <a:picLocks noGrp="1" noChangeAspect="1"/>
          </p:cNvPicPr>
          <p:nvPr>
            <p:ph type="pic" sz="quarter" idx="10"/>
          </p:nvPr>
        </p:nvPicPr>
        <p:blipFill>
          <a:blip r:embed="rId3"/>
          <a:srcRect l="117" r="117"/>
          <a:stretch>
            <a:fillRect/>
          </a:stretch>
        </p:blipFill>
        <p:spPr/>
      </p:pic>
      <p:sp>
        <p:nvSpPr>
          <p:cNvPr id="4" name="Content Placeholder 3"/>
          <p:cNvSpPr>
            <a:spLocks noGrp="1"/>
          </p:cNvSpPr>
          <p:nvPr>
            <p:ph sz="quarter" idx="11"/>
          </p:nvPr>
        </p:nvSpPr>
        <p:spPr>
          <a:xfrm>
            <a:off x="183263" y="1394165"/>
            <a:ext cx="3566121" cy="1043363"/>
          </a:xfrm>
        </p:spPr>
        <p:txBody>
          <a:bodyPr/>
          <a:lstStyle/>
          <a:p>
            <a:r>
              <a:rPr lang="en-US" sz="1800" dirty="0"/>
              <a:t>Enter name </a:t>
            </a:r>
            <a:r>
              <a:rPr lang="en-US" sz="1800" dirty="0" err="1">
                <a:latin typeface="Lucida Console" panose="020B0609040504020204" pitchFamily="49" charset="0"/>
              </a:rPr>
              <a:t>sendFromBot</a:t>
            </a:r>
            <a:endParaRPr lang="en-US" sz="1800" dirty="0">
              <a:latin typeface="Lucida Console" panose="020B0609040504020204" pitchFamily="49" charset="0"/>
            </a:endParaRPr>
          </a:p>
          <a:p>
            <a:r>
              <a:rPr lang="en-US" sz="1800" dirty="0"/>
              <a:t>Allow claim Send</a:t>
            </a:r>
          </a:p>
          <a:p>
            <a:r>
              <a:rPr lang="en-US" sz="1800" dirty="0"/>
              <a:t>Click create</a:t>
            </a:r>
            <a:endParaRPr lang="en-GB" sz="1800" dirty="0"/>
          </a:p>
        </p:txBody>
      </p:sp>
    </p:spTree>
    <p:extLst>
      <p:ext uri="{BB962C8B-B14F-4D97-AF65-F5344CB8AC3E}">
        <p14:creationId xmlns:p14="http://schemas.microsoft.com/office/powerpoint/2010/main" val="2602642758"/>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794064"/>
          </a:xfrm>
        </p:spPr>
        <p:txBody>
          <a:bodyPr/>
          <a:lstStyle/>
          <a:p>
            <a:r>
              <a:rPr lang="en-US" sz="2400" dirty="0"/>
              <a:t>Create Event Hub (4/5)</a:t>
            </a:r>
            <a:br>
              <a:rPr lang="en-US" sz="2400" dirty="0"/>
            </a:br>
            <a:r>
              <a:rPr lang="en-US" sz="1800" dirty="0"/>
              <a:t>140-create-event-hub.ps1</a:t>
            </a:r>
            <a:endParaRPr lang="en-GB" sz="1800" dirty="0"/>
          </a:p>
        </p:txBody>
      </p:sp>
      <p:pic>
        <p:nvPicPr>
          <p:cNvPr id="6" name="Picture Placeholder 5" descr="Add new shared access policy - Microsoft Azure - Internet Explorer">
            <a:hlinkClick r:id="rId2"/>
          </p:cNvPr>
          <p:cNvPicPr>
            <a:picLocks noGrp="1" noChangeAspect="1"/>
          </p:cNvPicPr>
          <p:nvPr>
            <p:ph type="pic" sz="quarter" idx="10"/>
          </p:nvPr>
        </p:nvPicPr>
        <p:blipFill>
          <a:blip r:embed="rId3"/>
          <a:srcRect l="117" r="117"/>
          <a:stretch>
            <a:fillRect/>
          </a:stretch>
        </p:blipFill>
        <p:spPr/>
      </p:pic>
      <p:sp>
        <p:nvSpPr>
          <p:cNvPr id="4" name="Content Placeholder 3"/>
          <p:cNvSpPr>
            <a:spLocks noGrp="1"/>
          </p:cNvSpPr>
          <p:nvPr>
            <p:ph sz="quarter" idx="11"/>
          </p:nvPr>
        </p:nvSpPr>
        <p:spPr>
          <a:xfrm>
            <a:off x="183263" y="1394165"/>
            <a:ext cx="3750012" cy="2095958"/>
          </a:xfrm>
        </p:spPr>
        <p:txBody>
          <a:bodyPr/>
          <a:lstStyle/>
          <a:p>
            <a:r>
              <a:rPr lang="en-US" sz="1800" dirty="0"/>
              <a:t>Now add another policy with name </a:t>
            </a:r>
            <a:r>
              <a:rPr lang="en-US" sz="1800" dirty="0" err="1">
                <a:latin typeface="Lucida Console" panose="020B0609040504020204" pitchFamily="49" charset="0"/>
              </a:rPr>
              <a:t>listenIntoStreamAnalytics</a:t>
            </a:r>
            <a:r>
              <a:rPr lang="en-US" sz="1800" dirty="0"/>
              <a:t> </a:t>
            </a:r>
          </a:p>
          <a:p>
            <a:r>
              <a:rPr lang="en-US" sz="1800" dirty="0"/>
              <a:t>Allow claim Listen</a:t>
            </a:r>
          </a:p>
          <a:p>
            <a:r>
              <a:rPr lang="en-US" sz="1800" dirty="0"/>
              <a:t>Click create</a:t>
            </a:r>
            <a:endParaRPr lang="en-GB" sz="1800" dirty="0"/>
          </a:p>
          <a:p>
            <a:endParaRPr lang="en-GB" sz="1800" dirty="0"/>
          </a:p>
        </p:txBody>
      </p:sp>
    </p:spTree>
    <p:extLst>
      <p:ext uri="{BB962C8B-B14F-4D97-AF65-F5344CB8AC3E}">
        <p14:creationId xmlns:p14="http://schemas.microsoft.com/office/powerpoint/2010/main" val="3061877372"/>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766364"/>
          </a:xfrm>
        </p:spPr>
        <p:txBody>
          <a:bodyPr/>
          <a:lstStyle/>
          <a:p>
            <a:r>
              <a:rPr lang="en-US" sz="2400" dirty="0"/>
              <a:t>Create Event Hub (5/5)</a:t>
            </a:r>
            <a:br>
              <a:rPr lang="en-US" sz="2400" dirty="0"/>
            </a:br>
            <a:r>
              <a:rPr lang="en-US" sz="1800" dirty="0"/>
              <a:t>140-create-event-hub.ps1</a:t>
            </a:r>
            <a:endParaRPr lang="en-GB" dirty="0"/>
          </a:p>
        </p:txBody>
      </p:sp>
      <p:sp>
        <p:nvSpPr>
          <p:cNvPr id="4" name="Content Placeholder 3"/>
          <p:cNvSpPr>
            <a:spLocks noGrp="1"/>
          </p:cNvSpPr>
          <p:nvPr>
            <p:ph sz="quarter" idx="11"/>
          </p:nvPr>
        </p:nvSpPr>
        <p:spPr>
          <a:xfrm>
            <a:off x="183263" y="1394165"/>
            <a:ext cx="3566121" cy="1597360"/>
          </a:xfrm>
        </p:spPr>
        <p:txBody>
          <a:bodyPr/>
          <a:lstStyle/>
          <a:p>
            <a:r>
              <a:rPr lang="en-US" sz="1800" dirty="0"/>
              <a:t>Navigate to ENTITIES </a:t>
            </a:r>
            <a:r>
              <a:rPr lang="en-US" sz="1800" dirty="0">
                <a:sym typeface="Wingdings" panose="05000000000000000000" pitchFamily="2" charset="2"/>
              </a:rPr>
              <a:t> Event Hubs</a:t>
            </a:r>
          </a:p>
          <a:p>
            <a:r>
              <a:rPr lang="en-US" sz="1800" dirty="0"/>
              <a:t>Click </a:t>
            </a:r>
            <a:r>
              <a:rPr lang="en-US" sz="1800" b="1" dirty="0"/>
              <a:t>+ Event Hub</a:t>
            </a:r>
          </a:p>
          <a:p>
            <a:r>
              <a:rPr lang="en-US" sz="1800" dirty="0"/>
              <a:t>Enter name </a:t>
            </a:r>
            <a:r>
              <a:rPr lang="en-US" sz="1800" dirty="0" err="1">
                <a:latin typeface="Lucida Console" panose="020B0609040504020204" pitchFamily="49" charset="0"/>
              </a:rPr>
              <a:t>botdata</a:t>
            </a:r>
            <a:endParaRPr lang="en-US" sz="1800" dirty="0">
              <a:latin typeface="Lucida Console" panose="020B0609040504020204" pitchFamily="49" charset="0"/>
            </a:endParaRPr>
          </a:p>
          <a:p>
            <a:r>
              <a:rPr lang="en-US" sz="1800" dirty="0"/>
              <a:t>Click Create</a:t>
            </a:r>
            <a:endParaRPr lang="en-GB" sz="1800" dirty="0"/>
          </a:p>
        </p:txBody>
      </p:sp>
      <p:pic>
        <p:nvPicPr>
          <p:cNvPr id="6" name="Picture Placeholder 5" descr="Create Event Hub - Microsoft Azure - Internet Explorer"/>
          <p:cNvPicPr>
            <a:picLocks noGrp="1" noChangeAspect="1"/>
          </p:cNvPicPr>
          <p:nvPr>
            <p:ph type="pic" sz="quarter" idx="10"/>
          </p:nvPr>
        </p:nvPicPr>
        <p:blipFill>
          <a:blip r:embed="rId2"/>
          <a:srcRect l="117" r="117"/>
          <a:stretch>
            <a:fillRect/>
          </a:stretch>
        </p:blipFill>
        <p:spPr/>
      </p:pic>
    </p:spTree>
    <p:extLst>
      <p:ext uri="{BB962C8B-B14F-4D97-AF65-F5344CB8AC3E}">
        <p14:creationId xmlns:p14="http://schemas.microsoft.com/office/powerpoint/2010/main" val="3735289461"/>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794064"/>
          </a:xfrm>
        </p:spPr>
        <p:txBody>
          <a:bodyPr/>
          <a:lstStyle/>
          <a:p>
            <a:r>
              <a:rPr lang="en-US" sz="2400" dirty="0"/>
              <a:t>Create Logic App (1/10)</a:t>
            </a:r>
            <a:br>
              <a:rPr lang="en-US" sz="2400" dirty="0"/>
            </a:br>
            <a:r>
              <a:rPr lang="en-US" sz="1800" dirty="0"/>
              <a:t>160-create-logic-app.ps1</a:t>
            </a:r>
            <a:endParaRPr lang="en-GB" sz="2400" dirty="0"/>
          </a:p>
        </p:txBody>
      </p:sp>
      <p:sp>
        <p:nvSpPr>
          <p:cNvPr id="4" name="Content Placeholder 3"/>
          <p:cNvSpPr>
            <a:spLocks noGrp="1"/>
          </p:cNvSpPr>
          <p:nvPr>
            <p:ph sz="quarter" idx="11"/>
          </p:nvPr>
        </p:nvSpPr>
        <p:spPr>
          <a:xfrm>
            <a:off x="183263" y="1394165"/>
            <a:ext cx="3566121" cy="4650504"/>
          </a:xfrm>
        </p:spPr>
        <p:txBody>
          <a:bodyPr/>
          <a:lstStyle/>
          <a:p>
            <a:pPr marL="0" indent="0">
              <a:buNone/>
            </a:pPr>
            <a:r>
              <a:rPr lang="en-US" sz="1800" i="1" dirty="0"/>
              <a:t>Create Text Analytics Cognitive Service to be used for sentiment analysis.</a:t>
            </a:r>
          </a:p>
          <a:p>
            <a:r>
              <a:rPr lang="en-US" sz="1800" dirty="0"/>
              <a:t>Go to New </a:t>
            </a:r>
            <a:r>
              <a:rPr lang="en-US" sz="1800" dirty="0">
                <a:sym typeface="Wingdings" panose="05000000000000000000" pitchFamily="2" charset="2"/>
              </a:rPr>
              <a:t></a:t>
            </a:r>
            <a:r>
              <a:rPr lang="en-US" sz="1800" dirty="0"/>
              <a:t> Intelligence &amp; Analytics </a:t>
            </a:r>
            <a:r>
              <a:rPr lang="en-US" sz="1800" dirty="0">
                <a:sym typeface="Wingdings" panose="05000000000000000000" pitchFamily="2" charset="2"/>
              </a:rPr>
              <a:t></a:t>
            </a:r>
            <a:r>
              <a:rPr lang="en-US" sz="1800" dirty="0"/>
              <a:t> Cognitive Services API</a:t>
            </a:r>
          </a:p>
          <a:p>
            <a:r>
              <a:rPr lang="en-US" sz="1800" dirty="0"/>
              <a:t>Enter a name (</a:t>
            </a:r>
            <a:r>
              <a:rPr lang="en-US" sz="1800" dirty="0" err="1">
                <a:latin typeface="Lucida Console" panose="020B0609040504020204" pitchFamily="49" charset="0"/>
              </a:rPr>
              <a:t>cisbot</a:t>
            </a:r>
            <a:r>
              <a:rPr lang="en-US" sz="1800" dirty="0">
                <a:latin typeface="Lucida Console" panose="020B0609040504020204" pitchFamily="49" charset="0"/>
              </a:rPr>
              <a:t>[</a:t>
            </a:r>
            <a:r>
              <a:rPr lang="en-US" sz="1800" dirty="0" err="1">
                <a:latin typeface="Lucida Console" panose="020B0609040504020204" pitchFamily="49" charset="0"/>
              </a:rPr>
              <a:t>nn</a:t>
            </a:r>
            <a:r>
              <a:rPr lang="en-US" sz="1800" dirty="0">
                <a:latin typeface="Lucida Console" panose="020B0609040504020204" pitchFamily="49" charset="0"/>
              </a:rPr>
              <a:t>]</a:t>
            </a:r>
            <a:r>
              <a:rPr lang="en-US" sz="1800" dirty="0" err="1">
                <a:latin typeface="Lucida Console" panose="020B0609040504020204" pitchFamily="49" charset="0"/>
              </a:rPr>
              <a:t>textanalytics</a:t>
            </a:r>
            <a:r>
              <a:rPr lang="en-US" sz="1800" dirty="0"/>
              <a:t>)</a:t>
            </a:r>
          </a:p>
          <a:p>
            <a:r>
              <a:rPr lang="en-US" sz="1800" dirty="0"/>
              <a:t>Select API type: </a:t>
            </a:r>
            <a:r>
              <a:rPr lang="en-US" sz="1800" b="1" dirty="0"/>
              <a:t>Text Analytics API</a:t>
            </a:r>
          </a:p>
          <a:p>
            <a:r>
              <a:rPr lang="en-US" sz="1800" dirty="0"/>
              <a:t>Select free Pricing tier (</a:t>
            </a:r>
            <a:r>
              <a:rPr lang="en-US" sz="1800" b="1" dirty="0"/>
              <a:t>S1</a:t>
            </a:r>
            <a:r>
              <a:rPr lang="en-US" sz="1800" dirty="0"/>
              <a:t>)</a:t>
            </a:r>
          </a:p>
          <a:p>
            <a:r>
              <a:rPr lang="en-US" sz="1800" dirty="0"/>
              <a:t>Select any Location</a:t>
            </a:r>
          </a:p>
          <a:p>
            <a:r>
              <a:rPr lang="en-US" sz="1800" dirty="0"/>
              <a:t>Select your resource group</a:t>
            </a:r>
          </a:p>
          <a:p>
            <a:r>
              <a:rPr lang="en-US" sz="1800" dirty="0"/>
              <a:t>Click Create</a:t>
            </a:r>
          </a:p>
          <a:p>
            <a:endParaRPr lang="en-GB" dirty="0"/>
          </a:p>
        </p:txBody>
      </p:sp>
      <p:pic>
        <p:nvPicPr>
          <p:cNvPr id="7" name="Picture Placeholder 6" descr="Create - Microsoft Azure - Internet Explorer"/>
          <p:cNvPicPr>
            <a:picLocks noGrp="1" noChangeAspect="1"/>
          </p:cNvPicPr>
          <p:nvPr>
            <p:ph type="pic" sz="quarter" idx="10"/>
          </p:nvPr>
        </p:nvPicPr>
        <p:blipFill>
          <a:blip r:embed="rId2"/>
          <a:srcRect l="117" r="117"/>
          <a:stretch>
            <a:fillRect/>
          </a:stretch>
        </p:blipFill>
        <p:spPr/>
      </p:pic>
    </p:spTree>
    <p:extLst>
      <p:ext uri="{BB962C8B-B14F-4D97-AF65-F5344CB8AC3E}">
        <p14:creationId xmlns:p14="http://schemas.microsoft.com/office/powerpoint/2010/main" val="3687904451"/>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794064"/>
          </a:xfrm>
        </p:spPr>
        <p:txBody>
          <a:bodyPr/>
          <a:lstStyle/>
          <a:p>
            <a:r>
              <a:rPr lang="en-US" sz="2400" dirty="0"/>
              <a:t>Create Logic App (2/10)</a:t>
            </a:r>
            <a:br>
              <a:rPr lang="en-US" sz="2400" dirty="0"/>
            </a:br>
            <a:r>
              <a:rPr lang="en-US" sz="1800" dirty="0"/>
              <a:t>160-create-logic-app.ps1</a:t>
            </a:r>
            <a:endParaRPr lang="en-GB" sz="2400" dirty="0"/>
          </a:p>
        </p:txBody>
      </p:sp>
      <p:sp>
        <p:nvSpPr>
          <p:cNvPr id="4" name="Content Placeholder 3"/>
          <p:cNvSpPr>
            <a:spLocks noGrp="1"/>
          </p:cNvSpPr>
          <p:nvPr>
            <p:ph sz="quarter" idx="11"/>
          </p:nvPr>
        </p:nvSpPr>
        <p:spPr>
          <a:xfrm>
            <a:off x="183263" y="1394165"/>
            <a:ext cx="3566121" cy="3237809"/>
          </a:xfrm>
        </p:spPr>
        <p:txBody>
          <a:bodyPr/>
          <a:lstStyle/>
          <a:p>
            <a:pPr marL="0" indent="0">
              <a:buNone/>
            </a:pPr>
            <a:r>
              <a:rPr lang="en-US" sz="1800" i="1" dirty="0"/>
              <a:t>Create a Logic App, i.e. an integration workflow that will be run text analytics on bot messages and forward them.</a:t>
            </a:r>
            <a:endParaRPr lang="en-US" sz="1800" dirty="0"/>
          </a:p>
          <a:p>
            <a:r>
              <a:rPr lang="en-US" sz="1800" dirty="0"/>
              <a:t>Go to New </a:t>
            </a:r>
            <a:r>
              <a:rPr lang="en-US" sz="1800" dirty="0">
                <a:sym typeface="Wingdings" panose="05000000000000000000" pitchFamily="2" charset="2"/>
              </a:rPr>
              <a:t></a:t>
            </a:r>
            <a:r>
              <a:rPr lang="en-US" sz="1800" dirty="0"/>
              <a:t> Enterprise Integration </a:t>
            </a:r>
            <a:r>
              <a:rPr lang="en-US" sz="1800" dirty="0">
                <a:sym typeface="Wingdings" panose="05000000000000000000" pitchFamily="2" charset="2"/>
              </a:rPr>
              <a:t></a:t>
            </a:r>
            <a:r>
              <a:rPr lang="en-US" sz="1800" dirty="0"/>
              <a:t> Logic App</a:t>
            </a:r>
          </a:p>
          <a:p>
            <a:r>
              <a:rPr lang="en-US" sz="1800" dirty="0"/>
              <a:t>Enter a name </a:t>
            </a:r>
            <a:r>
              <a:rPr lang="en-US" sz="1800" dirty="0">
                <a:latin typeface="Lucida Console" panose="020B0609040504020204" pitchFamily="49" charset="0"/>
              </a:rPr>
              <a:t>(</a:t>
            </a:r>
            <a:r>
              <a:rPr lang="en-US" sz="1800" dirty="0" err="1">
                <a:latin typeface="Lucida Console" panose="020B0609040504020204" pitchFamily="49" charset="0"/>
              </a:rPr>
              <a:t>cisbot</a:t>
            </a:r>
            <a:r>
              <a:rPr lang="en-US" sz="1800" dirty="0">
                <a:latin typeface="Lucida Console" panose="020B0609040504020204" pitchFamily="49" charset="0"/>
              </a:rPr>
              <a:t>[</a:t>
            </a:r>
            <a:r>
              <a:rPr lang="en-US" sz="1800" dirty="0" err="1">
                <a:latin typeface="Lucida Console" panose="020B0609040504020204" pitchFamily="49" charset="0"/>
              </a:rPr>
              <a:t>nn</a:t>
            </a:r>
            <a:r>
              <a:rPr lang="en-US" sz="1800" dirty="0">
                <a:latin typeface="Lucida Console" panose="020B0609040504020204" pitchFamily="49" charset="0"/>
              </a:rPr>
              <a:t>]</a:t>
            </a:r>
            <a:r>
              <a:rPr lang="en-US" sz="1800" dirty="0" err="1">
                <a:latin typeface="Lucida Console" panose="020B0609040504020204" pitchFamily="49" charset="0"/>
              </a:rPr>
              <a:t>logicapp</a:t>
            </a:r>
            <a:r>
              <a:rPr lang="en-US" sz="1800" dirty="0">
                <a:latin typeface="Lucida Console" panose="020B0609040504020204" pitchFamily="49" charset="0"/>
              </a:rPr>
              <a:t>)</a:t>
            </a:r>
          </a:p>
          <a:p>
            <a:r>
              <a:rPr lang="en-US" sz="1800" dirty="0"/>
              <a:t>Select your Resource group</a:t>
            </a:r>
          </a:p>
          <a:p>
            <a:r>
              <a:rPr lang="en-US" sz="1800" dirty="0"/>
              <a:t>Click Create</a:t>
            </a:r>
          </a:p>
          <a:p>
            <a:endParaRPr lang="en-GB" dirty="0"/>
          </a:p>
        </p:txBody>
      </p:sp>
      <p:pic>
        <p:nvPicPr>
          <p:cNvPr id="6" name="Picture Placeholder 5" descr="Create logic app - Microsoft Azure - Internet Explorer"/>
          <p:cNvPicPr>
            <a:picLocks noGrp="1" noChangeAspect="1"/>
          </p:cNvPicPr>
          <p:nvPr>
            <p:ph type="pic" sz="quarter" idx="10"/>
          </p:nvPr>
        </p:nvPicPr>
        <p:blipFill>
          <a:blip r:embed="rId2"/>
          <a:srcRect l="117" r="117"/>
          <a:stretch>
            <a:fillRect/>
          </a:stretch>
        </p:blipFill>
        <p:spPr/>
      </p:pic>
    </p:spTree>
    <p:extLst>
      <p:ext uri="{BB962C8B-B14F-4D97-AF65-F5344CB8AC3E}">
        <p14:creationId xmlns:p14="http://schemas.microsoft.com/office/powerpoint/2010/main" val="415024303"/>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794064"/>
          </a:xfrm>
        </p:spPr>
        <p:txBody>
          <a:bodyPr/>
          <a:lstStyle/>
          <a:p>
            <a:r>
              <a:rPr lang="en-US" sz="2400" dirty="0"/>
              <a:t>Create Logic App (3/10)</a:t>
            </a:r>
            <a:br>
              <a:rPr lang="en-US" sz="2400" dirty="0"/>
            </a:br>
            <a:r>
              <a:rPr lang="en-US" sz="1800" dirty="0"/>
              <a:t>160-create-logic-app.ps1</a:t>
            </a:r>
            <a:endParaRPr lang="en-GB" sz="2400" dirty="0"/>
          </a:p>
        </p:txBody>
      </p:sp>
      <p:sp>
        <p:nvSpPr>
          <p:cNvPr id="4" name="Content Placeholder 3"/>
          <p:cNvSpPr>
            <a:spLocks noGrp="1"/>
          </p:cNvSpPr>
          <p:nvPr>
            <p:ph sz="quarter" idx="11"/>
          </p:nvPr>
        </p:nvSpPr>
        <p:spPr>
          <a:xfrm>
            <a:off x="183263" y="1394165"/>
            <a:ext cx="3566121" cy="2489912"/>
          </a:xfrm>
        </p:spPr>
        <p:txBody>
          <a:bodyPr/>
          <a:lstStyle/>
          <a:p>
            <a:pPr marL="0" indent="0">
              <a:buNone/>
            </a:pPr>
            <a:r>
              <a:rPr lang="en-US" sz="1800" i="1" dirty="0"/>
              <a:t>Select Logic App trigger</a:t>
            </a:r>
          </a:p>
          <a:p>
            <a:r>
              <a:rPr lang="en-US" sz="1800" dirty="0"/>
              <a:t>Navigate to your recently created Logic App</a:t>
            </a:r>
          </a:p>
          <a:p>
            <a:r>
              <a:rPr lang="en-US" sz="1800" dirty="0"/>
              <a:t>Click </a:t>
            </a:r>
            <a:r>
              <a:rPr lang="en-US" sz="1800" b="1" dirty="0"/>
              <a:t>Edit</a:t>
            </a:r>
          </a:p>
          <a:p>
            <a:r>
              <a:rPr lang="en-US" sz="1800" dirty="0"/>
              <a:t>Select </a:t>
            </a:r>
            <a:r>
              <a:rPr lang="en-US" sz="1800" b="1" dirty="0"/>
              <a:t>Blank </a:t>
            </a:r>
            <a:r>
              <a:rPr lang="en-US" sz="1800" b="1" dirty="0" err="1"/>
              <a:t>LogicApp</a:t>
            </a:r>
            <a:endParaRPr lang="en-US" sz="1800" b="1" dirty="0"/>
          </a:p>
          <a:p>
            <a:r>
              <a:rPr lang="en-US" sz="1800" dirty="0"/>
              <a:t>For trigger, Click </a:t>
            </a:r>
            <a:r>
              <a:rPr lang="en-US" sz="1800" b="1" dirty="0"/>
              <a:t>Request / Response</a:t>
            </a:r>
            <a:r>
              <a:rPr lang="en-US" sz="1800" dirty="0"/>
              <a:t> (twice)</a:t>
            </a:r>
            <a:endParaRPr lang="en-US" sz="1800" b="1" dirty="0"/>
          </a:p>
          <a:p>
            <a:endParaRPr lang="en-GB" dirty="0"/>
          </a:p>
        </p:txBody>
      </p:sp>
      <p:pic>
        <p:nvPicPr>
          <p:cNvPr id="6" name="Picture Placeholder 5" descr="Logic Apps Designer - Microsoft Azure - Internet Explorer"/>
          <p:cNvPicPr>
            <a:picLocks noGrp="1" noChangeAspect="1"/>
          </p:cNvPicPr>
          <p:nvPr>
            <p:ph type="pic" sz="quarter" idx="10"/>
          </p:nvPr>
        </p:nvPicPr>
        <p:blipFill>
          <a:blip r:embed="rId2"/>
          <a:srcRect l="117" r="117"/>
          <a:stretch>
            <a:fillRect/>
          </a:stretch>
        </p:blipFill>
        <p:spPr/>
      </p:pic>
    </p:spTree>
    <p:extLst>
      <p:ext uri="{BB962C8B-B14F-4D97-AF65-F5344CB8AC3E}">
        <p14:creationId xmlns:p14="http://schemas.microsoft.com/office/powerpoint/2010/main" val="3529542050"/>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794064"/>
          </a:xfrm>
        </p:spPr>
        <p:txBody>
          <a:bodyPr/>
          <a:lstStyle/>
          <a:p>
            <a:r>
              <a:rPr lang="en-US" sz="2400" dirty="0"/>
              <a:t>Create Logic App (4/10)</a:t>
            </a:r>
            <a:br>
              <a:rPr lang="en-US" sz="2400" dirty="0"/>
            </a:br>
            <a:r>
              <a:rPr lang="en-US" sz="1800" dirty="0"/>
              <a:t>160-create-logic-app.ps1</a:t>
            </a:r>
            <a:endParaRPr lang="en-GB" sz="1800" dirty="0"/>
          </a:p>
        </p:txBody>
      </p:sp>
      <p:sp>
        <p:nvSpPr>
          <p:cNvPr id="4" name="Content Placeholder 3"/>
          <p:cNvSpPr>
            <a:spLocks noGrp="1"/>
          </p:cNvSpPr>
          <p:nvPr>
            <p:ph sz="quarter" idx="11"/>
          </p:nvPr>
        </p:nvSpPr>
        <p:spPr>
          <a:xfrm>
            <a:off x="183263" y="1394165"/>
            <a:ext cx="3566121" cy="1735860"/>
          </a:xfrm>
        </p:spPr>
        <p:txBody>
          <a:bodyPr/>
          <a:lstStyle/>
          <a:p>
            <a:pPr marL="0" indent="0">
              <a:buNone/>
            </a:pPr>
            <a:r>
              <a:rPr lang="en-GB" sz="1800" i="1" dirty="0"/>
              <a:t>Specify request JSON schema</a:t>
            </a:r>
          </a:p>
          <a:p>
            <a:r>
              <a:rPr lang="en-GB" sz="1800" dirty="0"/>
              <a:t>Copy the content Resources\</a:t>
            </a:r>
            <a:r>
              <a:rPr lang="en-GB" sz="1800" dirty="0" err="1"/>
              <a:t>TextAnalyticsLogicApp</a:t>
            </a:r>
            <a:r>
              <a:rPr lang="en-GB" sz="1800" dirty="0"/>
              <a:t>\request-</a:t>
            </a:r>
            <a:r>
              <a:rPr lang="en-GB" sz="1800" dirty="0" err="1"/>
              <a:t>schema.json</a:t>
            </a:r>
            <a:r>
              <a:rPr lang="en-GB" sz="1800" dirty="0"/>
              <a:t> into the Request Body JSON Schema field</a:t>
            </a:r>
          </a:p>
        </p:txBody>
      </p:sp>
      <p:pic>
        <p:nvPicPr>
          <p:cNvPr id="6" name="Picture Placeholder 5" descr="Logic Apps Designer - Microsoft Azure - Internet Explorer"/>
          <p:cNvPicPr>
            <a:picLocks noGrp="1" noChangeAspect="1"/>
          </p:cNvPicPr>
          <p:nvPr>
            <p:ph type="pic" sz="quarter" idx="10"/>
          </p:nvPr>
        </p:nvPicPr>
        <p:blipFill>
          <a:blip r:embed="rId2"/>
          <a:srcRect l="117" r="117"/>
          <a:stretch>
            <a:fillRect/>
          </a:stretch>
        </p:blipFill>
        <p:spPr/>
      </p:pic>
    </p:spTree>
    <p:extLst>
      <p:ext uri="{BB962C8B-B14F-4D97-AF65-F5344CB8AC3E}">
        <p14:creationId xmlns:p14="http://schemas.microsoft.com/office/powerpoint/2010/main" val="3671381636"/>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17065"/>
          </a:xfrm>
        </p:spPr>
        <p:txBody>
          <a:bodyPr/>
          <a:lstStyle/>
          <a:p>
            <a:r>
              <a:rPr lang="en-US" sz="2400" dirty="0"/>
              <a:t>Create Logic App (5/10)</a:t>
            </a:r>
            <a:endParaRPr lang="en-GB" sz="2400" dirty="0"/>
          </a:p>
        </p:txBody>
      </p:sp>
      <p:sp>
        <p:nvSpPr>
          <p:cNvPr id="4" name="Content Placeholder 3"/>
          <p:cNvSpPr>
            <a:spLocks noGrp="1"/>
          </p:cNvSpPr>
          <p:nvPr>
            <p:ph sz="quarter" idx="11"/>
          </p:nvPr>
        </p:nvSpPr>
        <p:spPr>
          <a:xfrm>
            <a:off x="183263" y="1394165"/>
            <a:ext cx="3566121" cy="2095958"/>
          </a:xfrm>
        </p:spPr>
        <p:txBody>
          <a:bodyPr/>
          <a:lstStyle/>
          <a:p>
            <a:pPr marL="0" indent="0">
              <a:buNone/>
            </a:pPr>
            <a:r>
              <a:rPr lang="en-US" sz="1800" i="1" dirty="0"/>
              <a:t>Copy Text Analytics service key</a:t>
            </a:r>
          </a:p>
          <a:p>
            <a:r>
              <a:rPr lang="en-US" sz="1800" dirty="0"/>
              <a:t>Navigate to your recently created Cognitive Services account</a:t>
            </a:r>
          </a:p>
          <a:p>
            <a:r>
              <a:rPr lang="en-US" sz="1800" dirty="0"/>
              <a:t>Click RESOURCE MANAGEMENT </a:t>
            </a:r>
            <a:r>
              <a:rPr lang="en-US" sz="1800" dirty="0">
                <a:sym typeface="Wingdings" panose="05000000000000000000" pitchFamily="2" charset="2"/>
              </a:rPr>
              <a:t> </a:t>
            </a:r>
            <a:r>
              <a:rPr lang="en-US" sz="1800" b="1" dirty="0">
                <a:sym typeface="Wingdings" panose="05000000000000000000" pitchFamily="2" charset="2"/>
              </a:rPr>
              <a:t>Keys</a:t>
            </a:r>
          </a:p>
          <a:p>
            <a:r>
              <a:rPr lang="en-US" sz="1800" dirty="0">
                <a:sym typeface="Wingdings" panose="05000000000000000000" pitchFamily="2" charset="2"/>
              </a:rPr>
              <a:t>Copy </a:t>
            </a:r>
            <a:r>
              <a:rPr lang="en-US" sz="1800" b="1" dirty="0">
                <a:sym typeface="Wingdings" panose="05000000000000000000" pitchFamily="2" charset="2"/>
              </a:rPr>
              <a:t>Key 1</a:t>
            </a:r>
            <a:endParaRPr lang="en-GB" sz="1800" b="1" dirty="0"/>
          </a:p>
        </p:txBody>
      </p:sp>
      <p:pic>
        <p:nvPicPr>
          <p:cNvPr id="6" name="Picture Placeholder 5" descr="Manage keys - Microsoft Azure - Internet Explorer"/>
          <p:cNvPicPr>
            <a:picLocks noGrp="1" noChangeAspect="1"/>
          </p:cNvPicPr>
          <p:nvPr>
            <p:ph type="pic" sz="quarter" idx="10"/>
          </p:nvPr>
        </p:nvPicPr>
        <p:blipFill>
          <a:blip r:embed="rId2"/>
          <a:srcRect l="117" r="117"/>
          <a:stretch>
            <a:fillRect/>
          </a:stretch>
        </p:blipFill>
        <p:spPr/>
      </p:pic>
    </p:spTree>
    <p:extLst>
      <p:ext uri="{BB962C8B-B14F-4D97-AF65-F5344CB8AC3E}">
        <p14:creationId xmlns:p14="http://schemas.microsoft.com/office/powerpoint/2010/main" val="61858560"/>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Verify module installation</a:t>
            </a:r>
            <a:endParaRPr lang="de-CH" dirty="0"/>
          </a:p>
        </p:txBody>
      </p:sp>
      <p:sp>
        <p:nvSpPr>
          <p:cNvPr id="4" name="Content Placeholder 3"/>
          <p:cNvSpPr>
            <a:spLocks noGrp="1"/>
          </p:cNvSpPr>
          <p:nvPr>
            <p:ph sz="quarter" idx="11"/>
          </p:nvPr>
        </p:nvSpPr>
        <p:spPr>
          <a:xfrm>
            <a:off x="183263" y="1394165"/>
            <a:ext cx="3566121" cy="3539430"/>
          </a:xfrm>
        </p:spPr>
        <p:txBody>
          <a:bodyPr/>
          <a:lstStyle/>
          <a:p>
            <a:r>
              <a:rPr lang="en-US" dirty="0">
                <a:sym typeface="Wingdings" panose="05000000000000000000" pitchFamily="2" charset="2"/>
              </a:rPr>
              <a:t>Under Installed  All:</a:t>
            </a:r>
          </a:p>
          <a:p>
            <a:r>
              <a:rPr lang="en-US" b="1" dirty="0">
                <a:sym typeface="Wingdings" panose="05000000000000000000" pitchFamily="2" charset="2"/>
              </a:rPr>
              <a:t>Check that Azure Data Factory Tools for Visual Studio is present in the list.</a:t>
            </a:r>
          </a:p>
          <a:p>
            <a:r>
              <a:rPr lang="en-US" dirty="0">
                <a:sym typeface="Wingdings" panose="05000000000000000000" pitchFamily="2" charset="2"/>
              </a:rPr>
              <a:t>Click Azure Data Lake Tools for Visual Studio</a:t>
            </a:r>
          </a:p>
          <a:p>
            <a:r>
              <a:rPr lang="en-US" b="1" dirty="0">
                <a:sym typeface="Wingdings" panose="05000000000000000000" pitchFamily="2" charset="2"/>
              </a:rPr>
              <a:t>Check that the version is at least 0.9.3527.2.</a:t>
            </a:r>
          </a:p>
          <a:p>
            <a:endParaRPr lang="en-US" dirty="0"/>
          </a:p>
          <a:p>
            <a:endParaRPr lang="de-CH" dirty="0"/>
          </a:p>
        </p:txBody>
      </p:sp>
      <p:pic>
        <p:nvPicPr>
          <p:cNvPr id="7" name="Picture 6" descr="Extensions and Updates"/>
          <p:cNvPicPr>
            <a:picLocks noChangeAspect="1"/>
          </p:cNvPicPr>
          <p:nvPr/>
        </p:nvPicPr>
        <p:blipFill>
          <a:blip r:embed="rId2"/>
          <a:stretch>
            <a:fillRect/>
          </a:stretch>
        </p:blipFill>
        <p:spPr>
          <a:xfrm>
            <a:off x="4206579" y="754092"/>
            <a:ext cx="7879959" cy="5445835"/>
          </a:xfrm>
          <a:prstGeom prst="rect">
            <a:avLst/>
          </a:prstGeom>
        </p:spPr>
      </p:pic>
      <p:sp>
        <p:nvSpPr>
          <p:cNvPr id="8" name="Rectangle 7"/>
          <p:cNvSpPr/>
          <p:nvPr/>
        </p:nvSpPr>
        <p:spPr bwMode="auto">
          <a:xfrm>
            <a:off x="10332992" y="1485604"/>
            <a:ext cx="822951" cy="457195"/>
          </a:xfrm>
          <a:prstGeom prst="rect">
            <a:avLst/>
          </a:prstGeom>
          <a:noFill/>
          <a:ln w="57150">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de-CH" sz="20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634709040"/>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17065"/>
          </a:xfrm>
        </p:spPr>
        <p:txBody>
          <a:bodyPr/>
          <a:lstStyle/>
          <a:p>
            <a:r>
              <a:rPr lang="en-US" sz="2400" dirty="0"/>
              <a:t>Create Logic App (6/10)</a:t>
            </a:r>
            <a:endParaRPr lang="en-GB" sz="2400" dirty="0"/>
          </a:p>
        </p:txBody>
      </p:sp>
      <p:sp>
        <p:nvSpPr>
          <p:cNvPr id="4" name="Content Placeholder 3"/>
          <p:cNvSpPr>
            <a:spLocks noGrp="1"/>
          </p:cNvSpPr>
          <p:nvPr>
            <p:ph sz="quarter" idx="11"/>
          </p:nvPr>
        </p:nvSpPr>
        <p:spPr>
          <a:xfrm>
            <a:off x="183263" y="1394165"/>
            <a:ext cx="3566121" cy="3203954"/>
          </a:xfrm>
        </p:spPr>
        <p:txBody>
          <a:bodyPr/>
          <a:lstStyle/>
          <a:p>
            <a:pPr marL="0" indent="0">
              <a:buNone/>
            </a:pPr>
            <a:r>
              <a:rPr lang="en-US" sz="1800" i="1" dirty="0"/>
              <a:t>Create new Logic App Action to do sentiment detection</a:t>
            </a:r>
          </a:p>
          <a:p>
            <a:r>
              <a:rPr lang="en-US" sz="1800" dirty="0"/>
              <a:t>Navigate to your recently created Logic App</a:t>
            </a:r>
          </a:p>
          <a:p>
            <a:r>
              <a:rPr lang="en-US" sz="1800" dirty="0"/>
              <a:t>Click </a:t>
            </a:r>
            <a:r>
              <a:rPr lang="en-US" sz="1800" b="1" dirty="0"/>
              <a:t>Edit</a:t>
            </a:r>
          </a:p>
          <a:p>
            <a:r>
              <a:rPr lang="en-US" sz="1800" dirty="0"/>
              <a:t>C</a:t>
            </a:r>
            <a:r>
              <a:rPr lang="en-GB" sz="1800" dirty="0"/>
              <a:t>lick New step </a:t>
            </a:r>
            <a:r>
              <a:rPr lang="en-GB" sz="1800" dirty="0">
                <a:sym typeface="Wingdings" panose="05000000000000000000" pitchFamily="2" charset="2"/>
              </a:rPr>
              <a:t> Add an action</a:t>
            </a:r>
            <a:endParaRPr lang="en-US" sz="1800" dirty="0"/>
          </a:p>
          <a:p>
            <a:r>
              <a:rPr lang="en-US" sz="1800" dirty="0"/>
              <a:t>In the search box, type </a:t>
            </a:r>
            <a:r>
              <a:rPr lang="en-US" sz="1800" dirty="0">
                <a:latin typeface="Lucida Console" panose="020B0609040504020204" pitchFamily="49" charset="0"/>
              </a:rPr>
              <a:t>text</a:t>
            </a:r>
          </a:p>
          <a:p>
            <a:r>
              <a:rPr lang="en-US" sz="1800" dirty="0"/>
              <a:t>From the result list, select </a:t>
            </a:r>
            <a:r>
              <a:rPr lang="en-US" sz="1800" b="1" dirty="0"/>
              <a:t>Text Analytics – Detect Sentiment</a:t>
            </a:r>
            <a:endParaRPr lang="en-GB" sz="1800" dirty="0"/>
          </a:p>
        </p:txBody>
      </p:sp>
      <p:pic>
        <p:nvPicPr>
          <p:cNvPr id="6" name="Picture Placeholder 5" descr="Logic Apps Designer - Microsoft Azure - Internet Explorer"/>
          <p:cNvPicPr>
            <a:picLocks noGrp="1" noChangeAspect="1"/>
          </p:cNvPicPr>
          <p:nvPr>
            <p:ph type="pic" sz="quarter" idx="10"/>
          </p:nvPr>
        </p:nvPicPr>
        <p:blipFill>
          <a:blip r:embed="rId2"/>
          <a:srcRect l="117" r="117"/>
          <a:stretch>
            <a:fillRect/>
          </a:stretch>
        </p:blipFill>
        <p:spPr/>
      </p:pic>
    </p:spTree>
    <p:extLst>
      <p:ext uri="{BB962C8B-B14F-4D97-AF65-F5344CB8AC3E}">
        <p14:creationId xmlns:p14="http://schemas.microsoft.com/office/powerpoint/2010/main" val="2163781132"/>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17065"/>
          </a:xfrm>
        </p:spPr>
        <p:txBody>
          <a:bodyPr/>
          <a:lstStyle/>
          <a:p>
            <a:r>
              <a:rPr lang="en-US" sz="2400" dirty="0"/>
              <a:t>Create Logic App (7/10)</a:t>
            </a:r>
            <a:endParaRPr lang="en-GB" sz="2400" dirty="0"/>
          </a:p>
        </p:txBody>
      </p:sp>
      <p:sp>
        <p:nvSpPr>
          <p:cNvPr id="4" name="Content Placeholder 3"/>
          <p:cNvSpPr>
            <a:spLocks noGrp="1"/>
          </p:cNvSpPr>
          <p:nvPr>
            <p:ph sz="quarter" idx="11"/>
          </p:nvPr>
        </p:nvSpPr>
        <p:spPr>
          <a:xfrm>
            <a:off x="183263" y="1394165"/>
            <a:ext cx="3566121" cy="2345257"/>
          </a:xfrm>
        </p:spPr>
        <p:txBody>
          <a:bodyPr/>
          <a:lstStyle/>
          <a:p>
            <a:pPr marL="0" indent="0">
              <a:buNone/>
            </a:pPr>
            <a:r>
              <a:rPr lang="en-US" sz="1800" i="1" dirty="0"/>
              <a:t>Create Text Analytics API Connection</a:t>
            </a:r>
          </a:p>
          <a:p>
            <a:r>
              <a:rPr lang="en-US" sz="1800" dirty="0"/>
              <a:t>Enter any name (</a:t>
            </a:r>
            <a:r>
              <a:rPr lang="en-US" sz="1800" dirty="0">
                <a:latin typeface="Lucida Console" panose="020B0609040504020204" pitchFamily="49" charset="0"/>
              </a:rPr>
              <a:t>sentiment analysis</a:t>
            </a:r>
            <a:r>
              <a:rPr lang="en-US" sz="1800" dirty="0"/>
              <a:t>)</a:t>
            </a:r>
          </a:p>
          <a:p>
            <a:r>
              <a:rPr lang="en-US" sz="1800" dirty="0"/>
              <a:t>Enter the key of the Cognitive Service, that you copied in a previous step</a:t>
            </a:r>
          </a:p>
          <a:p>
            <a:r>
              <a:rPr lang="en-US" sz="1800" dirty="0"/>
              <a:t>Click </a:t>
            </a:r>
            <a:r>
              <a:rPr lang="en-US" sz="1800" b="1" dirty="0"/>
              <a:t>Create</a:t>
            </a:r>
            <a:endParaRPr lang="en-GB" sz="1800" dirty="0"/>
          </a:p>
        </p:txBody>
      </p:sp>
      <p:pic>
        <p:nvPicPr>
          <p:cNvPr id="5" name="Picture Placeholder 4" descr="Logic Apps Designer - Microsoft Azure - Internet Explorer"/>
          <p:cNvPicPr>
            <a:picLocks noGrp="1" noChangeAspect="1"/>
          </p:cNvPicPr>
          <p:nvPr>
            <p:ph type="pic" sz="quarter" idx="10"/>
          </p:nvPr>
        </p:nvPicPr>
        <p:blipFill>
          <a:blip r:embed="rId2"/>
          <a:srcRect l="117" r="117"/>
          <a:stretch>
            <a:fillRect/>
          </a:stretch>
        </p:blipFill>
        <p:spPr/>
      </p:pic>
    </p:spTree>
    <p:extLst>
      <p:ext uri="{BB962C8B-B14F-4D97-AF65-F5344CB8AC3E}">
        <p14:creationId xmlns:p14="http://schemas.microsoft.com/office/powerpoint/2010/main" val="3823615884"/>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17065"/>
          </a:xfrm>
        </p:spPr>
        <p:txBody>
          <a:bodyPr/>
          <a:lstStyle/>
          <a:p>
            <a:r>
              <a:rPr lang="en-US" sz="2400" dirty="0"/>
              <a:t>Create Logic App (8/10)</a:t>
            </a:r>
            <a:endParaRPr lang="en-GB" sz="2400" dirty="0"/>
          </a:p>
        </p:txBody>
      </p:sp>
      <p:sp>
        <p:nvSpPr>
          <p:cNvPr id="4" name="Content Placeholder 3"/>
          <p:cNvSpPr>
            <a:spLocks noGrp="1"/>
          </p:cNvSpPr>
          <p:nvPr>
            <p:ph sz="quarter" idx="11"/>
          </p:nvPr>
        </p:nvSpPr>
        <p:spPr>
          <a:xfrm>
            <a:off x="183263" y="1394165"/>
            <a:ext cx="3566121" cy="932563"/>
          </a:xfrm>
        </p:spPr>
        <p:txBody>
          <a:bodyPr/>
          <a:lstStyle/>
          <a:p>
            <a:r>
              <a:rPr lang="en-US" sz="1800" dirty="0"/>
              <a:t>As input for the Detect Sentiment action, select the </a:t>
            </a:r>
            <a:r>
              <a:rPr lang="en-US" sz="1800" b="1" dirty="0"/>
              <a:t>text</a:t>
            </a:r>
            <a:r>
              <a:rPr lang="en-US" sz="1800" dirty="0"/>
              <a:t> field</a:t>
            </a:r>
            <a:endParaRPr lang="en-GB" sz="1800" dirty="0"/>
          </a:p>
        </p:txBody>
      </p:sp>
      <p:pic>
        <p:nvPicPr>
          <p:cNvPr id="6" name="Picture Placeholder 5" descr="Logic Apps Designer - Microsoft Azure - Internet Explorer"/>
          <p:cNvPicPr>
            <a:picLocks noGrp="1" noChangeAspect="1"/>
          </p:cNvPicPr>
          <p:nvPr>
            <p:ph type="pic" sz="quarter" idx="10"/>
          </p:nvPr>
        </p:nvPicPr>
        <p:blipFill>
          <a:blip r:embed="rId2"/>
          <a:srcRect l="117" r="117"/>
          <a:stretch>
            <a:fillRect/>
          </a:stretch>
        </p:blipFill>
        <p:spPr/>
      </p:pic>
    </p:spTree>
    <p:extLst>
      <p:ext uri="{BB962C8B-B14F-4D97-AF65-F5344CB8AC3E}">
        <p14:creationId xmlns:p14="http://schemas.microsoft.com/office/powerpoint/2010/main" val="1311469013"/>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17065"/>
          </a:xfrm>
        </p:spPr>
        <p:txBody>
          <a:bodyPr/>
          <a:lstStyle/>
          <a:p>
            <a:r>
              <a:rPr lang="en-US" sz="2400" dirty="0"/>
              <a:t>Create Logic App (9/10)</a:t>
            </a:r>
            <a:endParaRPr lang="en-GB" sz="2400" dirty="0"/>
          </a:p>
        </p:txBody>
      </p:sp>
      <p:sp>
        <p:nvSpPr>
          <p:cNvPr id="4" name="Content Placeholder 3"/>
          <p:cNvSpPr>
            <a:spLocks noGrp="1"/>
          </p:cNvSpPr>
          <p:nvPr>
            <p:ph sz="quarter" idx="11"/>
          </p:nvPr>
        </p:nvSpPr>
        <p:spPr>
          <a:xfrm>
            <a:off x="183263" y="1211287"/>
            <a:ext cx="3566121" cy="6007799"/>
          </a:xfrm>
        </p:spPr>
        <p:txBody>
          <a:bodyPr/>
          <a:lstStyle/>
          <a:p>
            <a:pPr marL="0" indent="0">
              <a:buNone/>
            </a:pPr>
            <a:r>
              <a:rPr lang="en-US" sz="1800" i="1" dirty="0"/>
              <a:t>Create new Logic App Action and API Connection to Event Hub</a:t>
            </a:r>
            <a:endParaRPr lang="en-US" sz="1800" dirty="0"/>
          </a:p>
          <a:p>
            <a:r>
              <a:rPr lang="en-US" sz="1800" dirty="0"/>
              <a:t>C</a:t>
            </a:r>
            <a:r>
              <a:rPr lang="en-GB" sz="1800" dirty="0"/>
              <a:t>lick New step </a:t>
            </a:r>
            <a:r>
              <a:rPr lang="en-GB" sz="1800" dirty="0">
                <a:sym typeface="Wingdings" panose="05000000000000000000" pitchFamily="2" charset="2"/>
              </a:rPr>
              <a:t> Add an action</a:t>
            </a:r>
          </a:p>
          <a:p>
            <a:r>
              <a:rPr lang="en-US" sz="1800" dirty="0"/>
              <a:t>In the search box, type </a:t>
            </a:r>
            <a:r>
              <a:rPr lang="en-US" sz="1800" dirty="0">
                <a:latin typeface="Lucida Console" panose="020B0609040504020204" pitchFamily="49" charset="0"/>
              </a:rPr>
              <a:t>event hubs</a:t>
            </a:r>
          </a:p>
          <a:p>
            <a:r>
              <a:rPr lang="en-US" sz="1800" dirty="0"/>
              <a:t>From the result list, select </a:t>
            </a:r>
            <a:r>
              <a:rPr lang="en-US" sz="1800" b="1" dirty="0"/>
              <a:t>Event Hubs – Send event</a:t>
            </a:r>
          </a:p>
          <a:p>
            <a:r>
              <a:rPr lang="en-US" sz="1800" dirty="0"/>
              <a:t>Enter any name (</a:t>
            </a:r>
            <a:r>
              <a:rPr lang="en-US" sz="1800" dirty="0">
                <a:latin typeface="Lucida Console" panose="020B0609040504020204" pitchFamily="49" charset="0"/>
              </a:rPr>
              <a:t>send to Event Hub</a:t>
            </a:r>
            <a:r>
              <a:rPr lang="en-US" sz="1800" dirty="0"/>
              <a:t>)</a:t>
            </a:r>
          </a:p>
          <a:p>
            <a:r>
              <a:rPr lang="en-US" sz="1800" dirty="0"/>
              <a:t>Under Event Hubs Namespace, choose the event hub created earlier.</a:t>
            </a:r>
          </a:p>
          <a:p>
            <a:r>
              <a:rPr lang="en-US" sz="1800" dirty="0"/>
              <a:t>Select </a:t>
            </a:r>
            <a:r>
              <a:rPr lang="en-US" sz="1800" b="1" dirty="0" err="1"/>
              <a:t>RootManageSharedAccessKey</a:t>
            </a:r>
            <a:r>
              <a:rPr lang="en-US" sz="1800" dirty="0"/>
              <a:t> access policy</a:t>
            </a:r>
          </a:p>
          <a:p>
            <a:r>
              <a:rPr lang="en-US" sz="1800" dirty="0"/>
              <a:t>Click </a:t>
            </a:r>
            <a:r>
              <a:rPr lang="en-US" sz="1800" b="1" dirty="0"/>
              <a:t>Create</a:t>
            </a:r>
            <a:endParaRPr lang="en-US" sz="1800" dirty="0"/>
          </a:p>
          <a:p>
            <a:endParaRPr lang="en-US" sz="1800" dirty="0"/>
          </a:p>
          <a:p>
            <a:endParaRPr lang="en-GB" sz="1800" dirty="0"/>
          </a:p>
          <a:p>
            <a:endParaRPr lang="en-GB" dirty="0"/>
          </a:p>
        </p:txBody>
      </p:sp>
      <p:pic>
        <p:nvPicPr>
          <p:cNvPr id="5" name="Picture Placeholder 4" descr="Logic Apps Designer - Microsoft Azure - Internet Explorer"/>
          <p:cNvPicPr>
            <a:picLocks noGrp="1" noChangeAspect="1"/>
          </p:cNvPicPr>
          <p:nvPr>
            <p:ph type="pic" sz="quarter" idx="10"/>
          </p:nvPr>
        </p:nvPicPr>
        <p:blipFill>
          <a:blip r:embed="rId2"/>
          <a:srcRect l="117" r="117"/>
          <a:stretch>
            <a:fillRect/>
          </a:stretch>
        </p:blipFill>
        <p:spPr/>
      </p:pic>
    </p:spTree>
    <p:extLst>
      <p:ext uri="{BB962C8B-B14F-4D97-AF65-F5344CB8AC3E}">
        <p14:creationId xmlns:p14="http://schemas.microsoft.com/office/powerpoint/2010/main" val="1994004159"/>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17065"/>
          </a:xfrm>
        </p:spPr>
        <p:txBody>
          <a:bodyPr/>
          <a:lstStyle/>
          <a:p>
            <a:r>
              <a:rPr lang="en-US" sz="2400" dirty="0"/>
              <a:t>Create Logic App (10/10)</a:t>
            </a:r>
            <a:endParaRPr lang="en-GB" sz="2400" dirty="0"/>
          </a:p>
        </p:txBody>
      </p:sp>
      <p:sp>
        <p:nvSpPr>
          <p:cNvPr id="4" name="Content Placeholder 3"/>
          <p:cNvSpPr>
            <a:spLocks noGrp="1"/>
          </p:cNvSpPr>
          <p:nvPr>
            <p:ph sz="quarter" idx="11"/>
          </p:nvPr>
        </p:nvSpPr>
        <p:spPr>
          <a:xfrm>
            <a:off x="205960" y="936970"/>
            <a:ext cx="3566121" cy="2040559"/>
          </a:xfrm>
        </p:spPr>
        <p:txBody>
          <a:bodyPr/>
          <a:lstStyle/>
          <a:p>
            <a:r>
              <a:rPr lang="en-US" sz="1800" dirty="0"/>
              <a:t>Select Event Hub name (</a:t>
            </a:r>
            <a:r>
              <a:rPr lang="en-US" sz="1800" b="1" dirty="0" err="1"/>
              <a:t>botdata</a:t>
            </a:r>
            <a:r>
              <a:rPr lang="en-US" sz="1800" dirty="0"/>
              <a:t>)</a:t>
            </a:r>
          </a:p>
          <a:p>
            <a:r>
              <a:rPr lang="en-US" sz="1800" dirty="0"/>
              <a:t>Copy the following JSON to the Content field. Fill the values with dynamic content placeholders.</a:t>
            </a:r>
          </a:p>
          <a:p>
            <a:r>
              <a:rPr lang="en-US" sz="1800" dirty="0"/>
              <a:t>Click Save</a:t>
            </a:r>
            <a:endParaRPr lang="en-GB" sz="1800" dirty="0"/>
          </a:p>
        </p:txBody>
      </p:sp>
      <p:sp>
        <p:nvSpPr>
          <p:cNvPr id="5" name="TextBox 4"/>
          <p:cNvSpPr txBox="1"/>
          <p:nvPr/>
        </p:nvSpPr>
        <p:spPr>
          <a:xfrm>
            <a:off x="549019" y="3040067"/>
            <a:ext cx="2743170" cy="3739485"/>
          </a:xfrm>
          <a:prstGeom prst="rect">
            <a:avLst/>
          </a:prstGeom>
          <a:noFill/>
        </p:spPr>
        <p:txBody>
          <a:bodyPr wrap="square" lIns="182880" tIns="146304" rIns="182880" bIns="146304" rtlCol="0">
            <a:spAutoFit/>
          </a:bodyPr>
          <a:lstStyle/>
          <a:p>
            <a:pPr>
              <a:lnSpc>
                <a:spcPct val="90000"/>
              </a:lnSpc>
              <a:spcAft>
                <a:spcPts val="600"/>
              </a:spcAft>
            </a:pPr>
            <a:r>
              <a:rPr lang="en-GB" sz="1400" b="1" dirty="0">
                <a:gradFill>
                  <a:gsLst>
                    <a:gs pos="2917">
                      <a:schemeClr val="tx1"/>
                    </a:gs>
                    <a:gs pos="30000">
                      <a:schemeClr val="tx1"/>
                    </a:gs>
                  </a:gsLst>
                  <a:lin ang="5400000" scaled="0"/>
                </a:gradFill>
                <a:latin typeface="Tahoma" panose="020B0604030504040204" pitchFamily="34" charset="0"/>
                <a:ea typeface="Tahoma" panose="020B0604030504040204" pitchFamily="34" charset="0"/>
                <a:cs typeface="Tahoma" panose="020B0604030504040204" pitchFamily="34" charset="0"/>
              </a:rPr>
              <a:t>{</a:t>
            </a:r>
          </a:p>
          <a:p>
            <a:pPr>
              <a:lnSpc>
                <a:spcPct val="90000"/>
              </a:lnSpc>
              <a:spcAft>
                <a:spcPts val="600"/>
              </a:spcAft>
            </a:pPr>
            <a:r>
              <a:rPr lang="en-GB" sz="1400" b="1" dirty="0">
                <a:gradFill>
                  <a:gsLst>
                    <a:gs pos="2917">
                      <a:schemeClr val="tx1"/>
                    </a:gs>
                    <a:gs pos="30000">
                      <a:schemeClr val="tx1"/>
                    </a:gs>
                  </a:gsLst>
                  <a:lin ang="5400000" scaled="0"/>
                </a:gradFill>
                <a:latin typeface="Tahoma" panose="020B0604030504040204" pitchFamily="34" charset="0"/>
                <a:ea typeface="Tahoma" panose="020B0604030504040204" pitchFamily="34" charset="0"/>
                <a:cs typeface="Tahoma" panose="020B0604030504040204" pitchFamily="34" charset="0"/>
              </a:rPr>
              <a:t>"Score": "",</a:t>
            </a:r>
          </a:p>
          <a:p>
            <a:pPr>
              <a:lnSpc>
                <a:spcPct val="90000"/>
              </a:lnSpc>
              <a:spcAft>
                <a:spcPts val="600"/>
              </a:spcAft>
            </a:pPr>
            <a:r>
              <a:rPr lang="en-GB" sz="1400" b="1" dirty="0">
                <a:gradFill>
                  <a:gsLst>
                    <a:gs pos="2917">
                      <a:schemeClr val="tx1"/>
                    </a:gs>
                    <a:gs pos="30000">
                      <a:schemeClr val="tx1"/>
                    </a:gs>
                  </a:gsLst>
                  <a:lin ang="5400000" scaled="0"/>
                </a:gradFill>
                <a:latin typeface="Tahoma" panose="020B0604030504040204" pitchFamily="34" charset="0"/>
                <a:ea typeface="Tahoma" panose="020B0604030504040204" pitchFamily="34" charset="0"/>
                <a:cs typeface="Tahoma" panose="020B0604030504040204" pitchFamily="34" charset="0"/>
              </a:rPr>
              <a:t>"</a:t>
            </a:r>
            <a:r>
              <a:rPr lang="en-GB" sz="1400" b="1" dirty="0" err="1">
                <a:gradFill>
                  <a:gsLst>
                    <a:gs pos="2917">
                      <a:schemeClr val="tx1"/>
                    </a:gs>
                    <a:gs pos="30000">
                      <a:schemeClr val="tx1"/>
                    </a:gs>
                  </a:gsLst>
                  <a:lin ang="5400000" scaled="0"/>
                </a:gradFill>
                <a:latin typeface="Tahoma" panose="020B0604030504040204" pitchFamily="34" charset="0"/>
                <a:ea typeface="Tahoma" panose="020B0604030504040204" pitchFamily="34" charset="0"/>
                <a:cs typeface="Tahoma" panose="020B0604030504040204" pitchFamily="34" charset="0"/>
              </a:rPr>
              <a:t>channelId</a:t>
            </a:r>
            <a:r>
              <a:rPr lang="en-GB" sz="1400" b="1" dirty="0">
                <a:gradFill>
                  <a:gsLst>
                    <a:gs pos="2917">
                      <a:schemeClr val="tx1"/>
                    </a:gs>
                    <a:gs pos="30000">
                      <a:schemeClr val="tx1"/>
                    </a:gs>
                  </a:gsLst>
                  <a:lin ang="5400000" scaled="0"/>
                </a:gradFill>
                <a:latin typeface="Tahoma" panose="020B0604030504040204" pitchFamily="34" charset="0"/>
                <a:ea typeface="Tahoma" panose="020B0604030504040204" pitchFamily="34" charset="0"/>
                <a:cs typeface="Tahoma" panose="020B0604030504040204" pitchFamily="34" charset="0"/>
              </a:rPr>
              <a:t>": "",</a:t>
            </a:r>
          </a:p>
          <a:p>
            <a:pPr>
              <a:lnSpc>
                <a:spcPct val="90000"/>
              </a:lnSpc>
              <a:spcAft>
                <a:spcPts val="600"/>
              </a:spcAft>
            </a:pPr>
            <a:r>
              <a:rPr lang="en-GB" sz="1400" b="1" dirty="0">
                <a:gradFill>
                  <a:gsLst>
                    <a:gs pos="2917">
                      <a:schemeClr val="tx1"/>
                    </a:gs>
                    <a:gs pos="30000">
                      <a:schemeClr val="tx1"/>
                    </a:gs>
                  </a:gsLst>
                  <a:lin ang="5400000" scaled="0"/>
                </a:gradFill>
                <a:latin typeface="Tahoma" panose="020B0604030504040204" pitchFamily="34" charset="0"/>
                <a:ea typeface="Tahoma" panose="020B0604030504040204" pitchFamily="34" charset="0"/>
                <a:cs typeface="Tahoma" panose="020B0604030504040204" pitchFamily="34" charset="0"/>
              </a:rPr>
              <a:t>"id": "",</a:t>
            </a:r>
          </a:p>
          <a:p>
            <a:pPr>
              <a:lnSpc>
                <a:spcPct val="90000"/>
              </a:lnSpc>
              <a:spcAft>
                <a:spcPts val="600"/>
              </a:spcAft>
            </a:pPr>
            <a:r>
              <a:rPr lang="en-GB" sz="1400" b="1" dirty="0">
                <a:gradFill>
                  <a:gsLst>
                    <a:gs pos="2917">
                      <a:schemeClr val="tx1"/>
                    </a:gs>
                    <a:gs pos="30000">
                      <a:schemeClr val="tx1"/>
                    </a:gs>
                  </a:gsLst>
                  <a:lin ang="5400000" scaled="0"/>
                </a:gradFill>
                <a:latin typeface="Tahoma" panose="020B0604030504040204" pitchFamily="34" charset="0"/>
                <a:ea typeface="Tahoma" panose="020B0604030504040204" pitchFamily="34" charset="0"/>
                <a:cs typeface="Tahoma" panose="020B0604030504040204" pitchFamily="34" charset="0"/>
              </a:rPr>
              <a:t>"intent": "",</a:t>
            </a:r>
          </a:p>
          <a:p>
            <a:pPr>
              <a:lnSpc>
                <a:spcPct val="90000"/>
              </a:lnSpc>
              <a:spcAft>
                <a:spcPts val="600"/>
              </a:spcAft>
            </a:pPr>
            <a:r>
              <a:rPr lang="en-GB" sz="1400" b="1" dirty="0">
                <a:gradFill>
                  <a:gsLst>
                    <a:gs pos="2917">
                      <a:schemeClr val="tx1"/>
                    </a:gs>
                    <a:gs pos="30000">
                      <a:schemeClr val="tx1"/>
                    </a:gs>
                  </a:gsLst>
                  <a:lin ang="5400000" scaled="0"/>
                </a:gradFill>
                <a:latin typeface="Tahoma" panose="020B0604030504040204" pitchFamily="34" charset="0"/>
                <a:ea typeface="Tahoma" panose="020B0604030504040204" pitchFamily="34" charset="0"/>
                <a:cs typeface="Tahoma" panose="020B0604030504040204" pitchFamily="34" charset="0"/>
              </a:rPr>
              <a:t>"product": "",</a:t>
            </a:r>
          </a:p>
          <a:p>
            <a:pPr>
              <a:lnSpc>
                <a:spcPct val="90000"/>
              </a:lnSpc>
              <a:spcAft>
                <a:spcPts val="600"/>
              </a:spcAft>
            </a:pPr>
            <a:r>
              <a:rPr lang="en-GB" sz="1400" b="1" dirty="0">
                <a:gradFill>
                  <a:gsLst>
                    <a:gs pos="2917">
                      <a:schemeClr val="tx1"/>
                    </a:gs>
                    <a:gs pos="30000">
                      <a:schemeClr val="tx1"/>
                    </a:gs>
                  </a:gsLst>
                  <a:lin ang="5400000" scaled="0"/>
                </a:gradFill>
                <a:latin typeface="Tahoma" panose="020B0604030504040204" pitchFamily="34" charset="0"/>
                <a:ea typeface="Tahoma" panose="020B0604030504040204" pitchFamily="34" charset="0"/>
                <a:cs typeface="Tahoma" panose="020B0604030504040204" pitchFamily="34" charset="0"/>
              </a:rPr>
              <a:t>"</a:t>
            </a:r>
            <a:r>
              <a:rPr lang="en-GB" sz="1400" b="1" dirty="0" err="1">
                <a:gradFill>
                  <a:gsLst>
                    <a:gs pos="2917">
                      <a:schemeClr val="tx1"/>
                    </a:gs>
                    <a:gs pos="30000">
                      <a:schemeClr val="tx1"/>
                    </a:gs>
                  </a:gsLst>
                  <a:lin ang="5400000" scaled="0"/>
                </a:gradFill>
                <a:latin typeface="Tahoma" panose="020B0604030504040204" pitchFamily="34" charset="0"/>
                <a:ea typeface="Tahoma" panose="020B0604030504040204" pitchFamily="34" charset="0"/>
                <a:cs typeface="Tahoma" panose="020B0604030504040204" pitchFamily="34" charset="0"/>
              </a:rPr>
              <a:t>serviceUrl</a:t>
            </a:r>
            <a:r>
              <a:rPr lang="en-GB" sz="1400" b="1" dirty="0">
                <a:gradFill>
                  <a:gsLst>
                    <a:gs pos="2917">
                      <a:schemeClr val="tx1"/>
                    </a:gs>
                    <a:gs pos="30000">
                      <a:schemeClr val="tx1"/>
                    </a:gs>
                  </a:gsLst>
                  <a:lin ang="5400000" scaled="0"/>
                </a:gradFill>
                <a:latin typeface="Tahoma" panose="020B0604030504040204" pitchFamily="34" charset="0"/>
                <a:ea typeface="Tahoma" panose="020B0604030504040204" pitchFamily="34" charset="0"/>
                <a:cs typeface="Tahoma" panose="020B0604030504040204" pitchFamily="34" charset="0"/>
              </a:rPr>
              <a:t>": "",</a:t>
            </a:r>
          </a:p>
          <a:p>
            <a:pPr>
              <a:lnSpc>
                <a:spcPct val="90000"/>
              </a:lnSpc>
              <a:spcAft>
                <a:spcPts val="600"/>
              </a:spcAft>
            </a:pPr>
            <a:r>
              <a:rPr lang="en-GB" sz="1400" b="1" dirty="0">
                <a:gradFill>
                  <a:gsLst>
                    <a:gs pos="2917">
                      <a:schemeClr val="tx1"/>
                    </a:gs>
                    <a:gs pos="30000">
                      <a:schemeClr val="tx1"/>
                    </a:gs>
                  </a:gsLst>
                  <a:lin ang="5400000" scaled="0"/>
                </a:gradFill>
                <a:latin typeface="Tahoma" panose="020B0604030504040204" pitchFamily="34" charset="0"/>
                <a:ea typeface="Tahoma" panose="020B0604030504040204" pitchFamily="34" charset="0"/>
                <a:cs typeface="Tahoma" panose="020B0604030504040204" pitchFamily="34" charset="0"/>
              </a:rPr>
              <a:t>"text": "",</a:t>
            </a:r>
          </a:p>
          <a:p>
            <a:pPr>
              <a:lnSpc>
                <a:spcPct val="90000"/>
              </a:lnSpc>
              <a:spcAft>
                <a:spcPts val="600"/>
              </a:spcAft>
            </a:pPr>
            <a:r>
              <a:rPr lang="en-GB" sz="1400" b="1" dirty="0">
                <a:gradFill>
                  <a:gsLst>
                    <a:gs pos="2917">
                      <a:schemeClr val="tx1"/>
                    </a:gs>
                    <a:gs pos="30000">
                      <a:schemeClr val="tx1"/>
                    </a:gs>
                  </a:gsLst>
                  <a:lin ang="5400000" scaled="0"/>
                </a:gradFill>
                <a:latin typeface="Tahoma" panose="020B0604030504040204" pitchFamily="34" charset="0"/>
                <a:ea typeface="Tahoma" panose="020B0604030504040204" pitchFamily="34" charset="0"/>
                <a:cs typeface="Tahoma" panose="020B0604030504040204" pitchFamily="34" charset="0"/>
              </a:rPr>
              <a:t>"timestamp": "",</a:t>
            </a:r>
          </a:p>
          <a:p>
            <a:pPr>
              <a:lnSpc>
                <a:spcPct val="90000"/>
              </a:lnSpc>
              <a:spcAft>
                <a:spcPts val="600"/>
              </a:spcAft>
            </a:pPr>
            <a:r>
              <a:rPr lang="en-GB" sz="1400" b="1" dirty="0">
                <a:gradFill>
                  <a:gsLst>
                    <a:gs pos="2917">
                      <a:schemeClr val="tx1"/>
                    </a:gs>
                    <a:gs pos="30000">
                      <a:schemeClr val="tx1"/>
                    </a:gs>
                  </a:gsLst>
                  <a:lin ang="5400000" scaled="0"/>
                </a:gradFill>
                <a:latin typeface="Tahoma" panose="020B0604030504040204" pitchFamily="34" charset="0"/>
                <a:ea typeface="Tahoma" panose="020B0604030504040204" pitchFamily="34" charset="0"/>
                <a:cs typeface="Tahoma" panose="020B0604030504040204" pitchFamily="34" charset="0"/>
              </a:rPr>
              <a:t>"type": "",</a:t>
            </a:r>
          </a:p>
          <a:p>
            <a:pPr>
              <a:lnSpc>
                <a:spcPct val="90000"/>
              </a:lnSpc>
              <a:spcAft>
                <a:spcPts val="600"/>
              </a:spcAft>
            </a:pPr>
            <a:r>
              <a:rPr lang="en-GB" sz="1400" b="1" dirty="0">
                <a:gradFill>
                  <a:gsLst>
                    <a:gs pos="2917">
                      <a:schemeClr val="tx1"/>
                    </a:gs>
                    <a:gs pos="30000">
                      <a:schemeClr val="tx1"/>
                    </a:gs>
                  </a:gsLst>
                  <a:lin ang="5400000" scaled="0"/>
                </a:gradFill>
                <a:latin typeface="Tahoma" panose="020B0604030504040204" pitchFamily="34" charset="0"/>
                <a:ea typeface="Tahoma" panose="020B0604030504040204" pitchFamily="34" charset="0"/>
                <a:cs typeface="Tahoma" panose="020B0604030504040204" pitchFamily="34" charset="0"/>
              </a:rPr>
              <a:t>"</a:t>
            </a:r>
            <a:r>
              <a:rPr lang="en-GB" sz="1400" b="1" dirty="0" err="1">
                <a:gradFill>
                  <a:gsLst>
                    <a:gs pos="2917">
                      <a:schemeClr val="tx1"/>
                    </a:gs>
                    <a:gs pos="30000">
                      <a:schemeClr val="tx1"/>
                    </a:gs>
                  </a:gsLst>
                  <a:lin ang="5400000" scaled="0"/>
                </a:gradFill>
                <a:latin typeface="Tahoma" panose="020B0604030504040204" pitchFamily="34" charset="0"/>
                <a:ea typeface="Tahoma" panose="020B0604030504040204" pitchFamily="34" charset="0"/>
                <a:cs typeface="Tahoma" panose="020B0604030504040204" pitchFamily="34" charset="0"/>
              </a:rPr>
              <a:t>userid</a:t>
            </a:r>
            <a:r>
              <a:rPr lang="en-GB" sz="1400" b="1" dirty="0">
                <a:gradFill>
                  <a:gsLst>
                    <a:gs pos="2917">
                      <a:schemeClr val="tx1"/>
                    </a:gs>
                    <a:gs pos="30000">
                      <a:schemeClr val="tx1"/>
                    </a:gs>
                  </a:gsLst>
                  <a:lin ang="5400000" scaled="0"/>
                </a:gradFill>
                <a:latin typeface="Tahoma" panose="020B0604030504040204" pitchFamily="34" charset="0"/>
                <a:ea typeface="Tahoma" panose="020B0604030504040204" pitchFamily="34" charset="0"/>
                <a:cs typeface="Tahoma" panose="020B0604030504040204" pitchFamily="34" charset="0"/>
              </a:rPr>
              <a:t>": "",</a:t>
            </a:r>
          </a:p>
          <a:p>
            <a:pPr>
              <a:lnSpc>
                <a:spcPct val="90000"/>
              </a:lnSpc>
              <a:spcAft>
                <a:spcPts val="600"/>
              </a:spcAft>
            </a:pPr>
            <a:r>
              <a:rPr lang="en-GB" sz="1400" b="1" dirty="0">
                <a:gradFill>
                  <a:gsLst>
                    <a:gs pos="2917">
                      <a:schemeClr val="tx1"/>
                    </a:gs>
                    <a:gs pos="30000">
                      <a:schemeClr val="tx1"/>
                    </a:gs>
                  </a:gsLst>
                  <a:lin ang="5400000" scaled="0"/>
                </a:gradFill>
                <a:latin typeface="Tahoma" panose="020B0604030504040204" pitchFamily="34" charset="0"/>
                <a:ea typeface="Tahoma" panose="020B0604030504040204" pitchFamily="34" charset="0"/>
                <a:cs typeface="Tahoma" panose="020B0604030504040204" pitchFamily="34" charset="0"/>
              </a:rPr>
              <a:t>"username": ""</a:t>
            </a:r>
          </a:p>
          <a:p>
            <a:pPr>
              <a:lnSpc>
                <a:spcPct val="90000"/>
              </a:lnSpc>
              <a:spcAft>
                <a:spcPts val="600"/>
              </a:spcAft>
            </a:pPr>
            <a:r>
              <a:rPr lang="en-GB" sz="1400" b="1" dirty="0">
                <a:gradFill>
                  <a:gsLst>
                    <a:gs pos="2917">
                      <a:schemeClr val="tx1"/>
                    </a:gs>
                    <a:gs pos="30000">
                      <a:schemeClr val="tx1"/>
                    </a:gs>
                  </a:gsLst>
                  <a:lin ang="5400000" scaled="0"/>
                </a:gradFill>
                <a:latin typeface="Tahoma" panose="020B0604030504040204" pitchFamily="34" charset="0"/>
                <a:ea typeface="Tahoma" panose="020B0604030504040204" pitchFamily="34" charset="0"/>
                <a:cs typeface="Tahoma" panose="020B0604030504040204" pitchFamily="34" charset="0"/>
              </a:rPr>
              <a:t>}</a:t>
            </a:r>
          </a:p>
        </p:txBody>
      </p:sp>
      <p:pic>
        <p:nvPicPr>
          <p:cNvPr id="9" name="Picture Placeholder 8"/>
          <p:cNvPicPr>
            <a:picLocks noGrp="1" noChangeAspect="1"/>
          </p:cNvPicPr>
          <p:nvPr>
            <p:ph type="pic" sz="quarter" idx="10"/>
          </p:nvPr>
        </p:nvPicPr>
        <p:blipFill>
          <a:blip r:embed="rId2"/>
          <a:srcRect t="2682" b="2682"/>
          <a:stretch>
            <a:fillRect/>
          </a:stretch>
        </p:blipFill>
        <p:spPr>
          <a:xfrm>
            <a:off x="4282758" y="205459"/>
            <a:ext cx="7894675" cy="6492168"/>
          </a:xfrm>
          <a:prstGeom prst="rect">
            <a:avLst/>
          </a:prstGeom>
        </p:spPr>
      </p:pic>
    </p:spTree>
    <p:extLst>
      <p:ext uri="{BB962C8B-B14F-4D97-AF65-F5344CB8AC3E}">
        <p14:creationId xmlns:p14="http://schemas.microsoft.com/office/powerpoint/2010/main" val="2240051575"/>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750012" cy="766364"/>
          </a:xfrm>
        </p:spPr>
        <p:txBody>
          <a:bodyPr/>
          <a:lstStyle/>
          <a:p>
            <a:r>
              <a:rPr lang="en-US" sz="2400" dirty="0"/>
              <a:t>Create Stream Analytics (1/6)</a:t>
            </a:r>
            <a:br>
              <a:rPr lang="en-US" sz="2400" dirty="0"/>
            </a:br>
            <a:r>
              <a:rPr lang="en-US" sz="1800" dirty="0"/>
              <a:t>170-create-stream-analytics.ps1</a:t>
            </a:r>
            <a:endParaRPr lang="en-GB" sz="2400" dirty="0"/>
          </a:p>
        </p:txBody>
      </p:sp>
      <p:pic>
        <p:nvPicPr>
          <p:cNvPr id="5" name="Picture Placeholder 4" descr="New Stream Analytics Job - Microsoft Azure - Internet Explorer">
            <a:hlinkClick r:id="rId2"/>
          </p:cNvPr>
          <p:cNvPicPr>
            <a:picLocks noGrp="1" noChangeAspect="1"/>
          </p:cNvPicPr>
          <p:nvPr>
            <p:ph type="pic" sz="quarter" idx="10"/>
          </p:nvPr>
        </p:nvPicPr>
        <p:blipFill>
          <a:blip r:embed="rId3"/>
          <a:srcRect l="117" r="117"/>
          <a:stretch>
            <a:fillRect/>
          </a:stretch>
        </p:blipFill>
        <p:spPr/>
      </p:pic>
      <p:sp>
        <p:nvSpPr>
          <p:cNvPr id="4" name="Content Placeholder 3"/>
          <p:cNvSpPr>
            <a:spLocks noGrp="1"/>
          </p:cNvSpPr>
          <p:nvPr>
            <p:ph sz="quarter" idx="11"/>
          </p:nvPr>
        </p:nvSpPr>
        <p:spPr>
          <a:xfrm>
            <a:off x="183263" y="1394165"/>
            <a:ext cx="3566121" cy="4484305"/>
          </a:xfrm>
        </p:spPr>
        <p:txBody>
          <a:bodyPr/>
          <a:lstStyle/>
          <a:p>
            <a:pPr marL="0" indent="0">
              <a:buNone/>
            </a:pPr>
            <a:r>
              <a:rPr lang="en-US" sz="1800" i="1" dirty="0"/>
              <a:t>We create a Stream Analytics job, that pulls bot messages from the Event Hub and store them in the Data Lake Store. In addition, it computes average sentiment over a time window and forwards that data to Power BI for real-time dashboarding.</a:t>
            </a:r>
          </a:p>
          <a:p>
            <a:r>
              <a:rPr lang="en-US" sz="1800" dirty="0"/>
              <a:t>Go to New </a:t>
            </a:r>
            <a:r>
              <a:rPr lang="en-US" sz="1800" dirty="0">
                <a:sym typeface="Wingdings" panose="05000000000000000000" pitchFamily="2" charset="2"/>
              </a:rPr>
              <a:t></a:t>
            </a:r>
            <a:r>
              <a:rPr lang="en-US" sz="1800" dirty="0"/>
              <a:t> Internet of Things </a:t>
            </a:r>
            <a:r>
              <a:rPr lang="en-US" sz="1800" dirty="0">
                <a:sym typeface="Wingdings" panose="05000000000000000000" pitchFamily="2" charset="2"/>
              </a:rPr>
              <a:t></a:t>
            </a:r>
            <a:r>
              <a:rPr lang="en-US" sz="1800" dirty="0"/>
              <a:t> Stream Analytics Job</a:t>
            </a:r>
          </a:p>
          <a:p>
            <a:r>
              <a:rPr lang="en-US" sz="1800" dirty="0"/>
              <a:t>Enter a name (</a:t>
            </a:r>
            <a:r>
              <a:rPr lang="en-US" sz="1800" dirty="0" err="1">
                <a:latin typeface="Lucida Console" panose="020B0609040504020204" pitchFamily="49" charset="0"/>
              </a:rPr>
              <a:t>cisbot</a:t>
            </a:r>
            <a:r>
              <a:rPr lang="en-US" sz="1800" dirty="0">
                <a:latin typeface="Lucida Console" panose="020B0609040504020204" pitchFamily="49" charset="0"/>
              </a:rPr>
              <a:t>[</a:t>
            </a:r>
            <a:r>
              <a:rPr lang="en-US" sz="1800" dirty="0" err="1">
                <a:latin typeface="Lucida Console" panose="020B0609040504020204" pitchFamily="49" charset="0"/>
              </a:rPr>
              <a:t>nn</a:t>
            </a:r>
            <a:r>
              <a:rPr lang="en-US" sz="1800" dirty="0">
                <a:latin typeface="Lucida Console" panose="020B0609040504020204" pitchFamily="49" charset="0"/>
              </a:rPr>
              <a:t>]</a:t>
            </a:r>
            <a:r>
              <a:rPr lang="en-US" sz="1800" dirty="0" err="1">
                <a:latin typeface="Lucida Console" panose="020B0609040504020204" pitchFamily="49" charset="0"/>
              </a:rPr>
              <a:t>streamjob</a:t>
            </a:r>
            <a:r>
              <a:rPr lang="en-US" sz="1800" dirty="0">
                <a:latin typeface="Lucida Console" panose="020B0609040504020204" pitchFamily="49" charset="0"/>
              </a:rPr>
              <a:t>)</a:t>
            </a:r>
            <a:endParaRPr lang="en-US" sz="1800" dirty="0"/>
          </a:p>
          <a:p>
            <a:r>
              <a:rPr lang="en-US" sz="1800" dirty="0"/>
              <a:t>Select your resource group</a:t>
            </a:r>
          </a:p>
          <a:p>
            <a:r>
              <a:rPr lang="en-US" sz="1800" dirty="0"/>
              <a:t>Click Create</a:t>
            </a:r>
          </a:p>
          <a:p>
            <a:endParaRPr lang="en-GB" dirty="0"/>
          </a:p>
        </p:txBody>
      </p:sp>
    </p:spTree>
    <p:extLst>
      <p:ext uri="{BB962C8B-B14F-4D97-AF65-F5344CB8AC3E}">
        <p14:creationId xmlns:p14="http://schemas.microsoft.com/office/powerpoint/2010/main" val="1348888235"/>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750012" cy="794064"/>
          </a:xfrm>
        </p:spPr>
        <p:txBody>
          <a:bodyPr/>
          <a:lstStyle/>
          <a:p>
            <a:r>
              <a:rPr lang="en-US" sz="2400" dirty="0"/>
              <a:t>Create Stream Analytics (2/6)</a:t>
            </a:r>
            <a:br>
              <a:rPr lang="en-US" sz="2400" dirty="0"/>
            </a:br>
            <a:r>
              <a:rPr lang="en-US" sz="1800" dirty="0"/>
              <a:t>170-create-stream-analytics.ps1</a:t>
            </a:r>
            <a:endParaRPr lang="en-GB" sz="2400" dirty="0"/>
          </a:p>
        </p:txBody>
      </p:sp>
      <p:pic>
        <p:nvPicPr>
          <p:cNvPr id="5" name="Picture Placeholder 4" descr="New input - Microsoft Azure - Internet Explorer">
            <a:hlinkClick r:id="rId2"/>
          </p:cNvPr>
          <p:cNvPicPr>
            <a:picLocks noGrp="1" noChangeAspect="1"/>
          </p:cNvPicPr>
          <p:nvPr>
            <p:ph type="pic" sz="quarter" idx="10"/>
          </p:nvPr>
        </p:nvPicPr>
        <p:blipFill>
          <a:blip r:embed="rId3"/>
          <a:srcRect l="117" r="117"/>
          <a:stretch>
            <a:fillRect/>
          </a:stretch>
        </p:blipFill>
        <p:spPr/>
      </p:pic>
      <p:sp>
        <p:nvSpPr>
          <p:cNvPr id="4" name="Content Placeholder 3"/>
          <p:cNvSpPr>
            <a:spLocks noGrp="1"/>
          </p:cNvSpPr>
          <p:nvPr>
            <p:ph sz="quarter" idx="11"/>
          </p:nvPr>
        </p:nvSpPr>
        <p:spPr>
          <a:xfrm>
            <a:off x="183263" y="1394165"/>
            <a:ext cx="3566121" cy="3271665"/>
          </a:xfrm>
        </p:spPr>
        <p:txBody>
          <a:bodyPr/>
          <a:lstStyle/>
          <a:p>
            <a:r>
              <a:rPr lang="en-US" sz="1800" dirty="0"/>
              <a:t>Navigate to your newly created Stream Analytics Job</a:t>
            </a:r>
          </a:p>
          <a:p>
            <a:r>
              <a:rPr lang="en-US" sz="1800" dirty="0"/>
              <a:t>Click JOB TOPOLOGY </a:t>
            </a:r>
            <a:r>
              <a:rPr lang="en-US" sz="1800" dirty="0">
                <a:sym typeface="Wingdings" panose="05000000000000000000" pitchFamily="2" charset="2"/>
              </a:rPr>
              <a:t> Inputs, then + Add</a:t>
            </a:r>
          </a:p>
          <a:p>
            <a:r>
              <a:rPr lang="en-US" sz="1800" dirty="0">
                <a:sym typeface="Wingdings" panose="05000000000000000000" pitchFamily="2" charset="2"/>
              </a:rPr>
              <a:t>As Input alias, enter </a:t>
            </a:r>
            <a:r>
              <a:rPr lang="en-GB" sz="1800" dirty="0" err="1">
                <a:latin typeface="Lucida Console" panose="020B0609040504020204" pitchFamily="49" charset="0"/>
              </a:rPr>
              <a:t>botincomingdata</a:t>
            </a:r>
            <a:r>
              <a:rPr lang="en-GB" sz="1800" dirty="0"/>
              <a:t> </a:t>
            </a:r>
          </a:p>
          <a:p>
            <a:r>
              <a:rPr lang="en-US" sz="1800" dirty="0">
                <a:sym typeface="Wingdings" panose="05000000000000000000" pitchFamily="2" charset="2"/>
              </a:rPr>
              <a:t>Select your event hub namespace, name, and listen policy</a:t>
            </a:r>
          </a:p>
          <a:p>
            <a:r>
              <a:rPr lang="en-US" sz="1800" dirty="0">
                <a:sym typeface="Wingdings" panose="05000000000000000000" pitchFamily="2" charset="2"/>
              </a:rPr>
              <a:t>Click Create</a:t>
            </a:r>
          </a:p>
          <a:p>
            <a:endParaRPr lang="en-GB" dirty="0"/>
          </a:p>
        </p:txBody>
      </p:sp>
    </p:spTree>
    <p:extLst>
      <p:ext uri="{BB962C8B-B14F-4D97-AF65-F5344CB8AC3E}">
        <p14:creationId xmlns:p14="http://schemas.microsoft.com/office/powerpoint/2010/main" val="154777194"/>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840438" cy="794064"/>
          </a:xfrm>
        </p:spPr>
        <p:txBody>
          <a:bodyPr/>
          <a:lstStyle/>
          <a:p>
            <a:r>
              <a:rPr lang="en-US" sz="2400" dirty="0"/>
              <a:t>Create Stream Analytics (3/6)</a:t>
            </a:r>
            <a:br>
              <a:rPr lang="en-US" sz="2400" dirty="0"/>
            </a:br>
            <a:r>
              <a:rPr lang="en-US" sz="1800" dirty="0"/>
              <a:t>170-create-stream-analytics.ps1</a:t>
            </a:r>
            <a:endParaRPr lang="en-GB" sz="2400" dirty="0"/>
          </a:p>
        </p:txBody>
      </p:sp>
      <p:sp>
        <p:nvSpPr>
          <p:cNvPr id="4" name="Content Placeholder 3"/>
          <p:cNvSpPr>
            <a:spLocks noGrp="1"/>
          </p:cNvSpPr>
          <p:nvPr>
            <p:ph sz="quarter" idx="11"/>
          </p:nvPr>
        </p:nvSpPr>
        <p:spPr>
          <a:xfrm>
            <a:off x="183263" y="1394165"/>
            <a:ext cx="3566121" cy="1292662"/>
          </a:xfrm>
        </p:spPr>
        <p:txBody>
          <a:bodyPr/>
          <a:lstStyle/>
          <a:p>
            <a:r>
              <a:rPr lang="en-US" sz="1800" dirty="0"/>
              <a:t>Click JOB TOPOLOGY </a:t>
            </a:r>
            <a:r>
              <a:rPr lang="en-US" sz="1800" dirty="0">
                <a:sym typeface="Wingdings" panose="05000000000000000000" pitchFamily="2" charset="2"/>
              </a:rPr>
              <a:t> Query, then + Add</a:t>
            </a:r>
          </a:p>
          <a:p>
            <a:r>
              <a:rPr lang="en-US" sz="1800" dirty="0"/>
              <a:t>Paste the following query</a:t>
            </a:r>
          </a:p>
          <a:p>
            <a:r>
              <a:rPr lang="en-US" sz="1800" dirty="0"/>
              <a:t>Click Save</a:t>
            </a:r>
            <a:endParaRPr lang="en-GB" sz="1800" dirty="0"/>
          </a:p>
        </p:txBody>
      </p:sp>
      <p:sp>
        <p:nvSpPr>
          <p:cNvPr id="5" name="Rectangle 4"/>
          <p:cNvSpPr/>
          <p:nvPr/>
        </p:nvSpPr>
        <p:spPr>
          <a:xfrm>
            <a:off x="594738" y="2686827"/>
            <a:ext cx="3017487" cy="3323987"/>
          </a:xfrm>
          <a:prstGeom prst="rect">
            <a:avLst/>
          </a:prstGeom>
        </p:spPr>
        <p:txBody>
          <a:bodyPr wrap="square">
            <a:spAutoFit/>
          </a:bodyPr>
          <a:lstStyle/>
          <a:p>
            <a:r>
              <a:rPr lang="en-GB" sz="1050" dirty="0"/>
              <a:t>SELECT</a:t>
            </a:r>
          </a:p>
          <a:p>
            <a:r>
              <a:rPr lang="en-GB" sz="1050" dirty="0"/>
              <a:t>    *</a:t>
            </a:r>
          </a:p>
          <a:p>
            <a:r>
              <a:rPr lang="en-GB" sz="1050" dirty="0"/>
              <a:t>INTO</a:t>
            </a:r>
          </a:p>
          <a:p>
            <a:r>
              <a:rPr lang="en-GB" sz="1050" dirty="0"/>
              <a:t>    </a:t>
            </a:r>
            <a:r>
              <a:rPr lang="en-GB" sz="1050" dirty="0" err="1"/>
              <a:t>datalake</a:t>
            </a:r>
            <a:endParaRPr lang="en-GB" sz="1050" dirty="0"/>
          </a:p>
          <a:p>
            <a:r>
              <a:rPr lang="en-GB" sz="1050" dirty="0"/>
              <a:t>FROM</a:t>
            </a:r>
          </a:p>
          <a:p>
            <a:r>
              <a:rPr lang="en-GB" sz="1050" dirty="0"/>
              <a:t>    </a:t>
            </a:r>
            <a:r>
              <a:rPr lang="en-GB" sz="1050" dirty="0" err="1"/>
              <a:t>botincomingdata</a:t>
            </a:r>
            <a:r>
              <a:rPr lang="en-GB" sz="1050" dirty="0"/>
              <a:t> TIMESTAMP BY [timestamp]</a:t>
            </a:r>
          </a:p>
          <a:p>
            <a:endParaRPr lang="en-GB" sz="1050" dirty="0"/>
          </a:p>
          <a:p>
            <a:r>
              <a:rPr lang="en-GB" sz="1050" dirty="0"/>
              <a:t>SELECT </a:t>
            </a:r>
          </a:p>
          <a:p>
            <a:r>
              <a:rPr lang="en-GB" sz="1050" dirty="0"/>
              <a:t>    product AS [Product],</a:t>
            </a:r>
          </a:p>
          <a:p>
            <a:r>
              <a:rPr lang="en-GB" sz="1050" dirty="0"/>
              <a:t>    </a:t>
            </a:r>
            <a:r>
              <a:rPr lang="en-GB" sz="1050" dirty="0" err="1"/>
              <a:t>channelId</a:t>
            </a:r>
            <a:r>
              <a:rPr lang="en-GB" sz="1050" dirty="0"/>
              <a:t> AS [Channel],</a:t>
            </a:r>
          </a:p>
          <a:p>
            <a:r>
              <a:rPr lang="en-GB" sz="1050" dirty="0"/>
              <a:t>    </a:t>
            </a:r>
            <a:r>
              <a:rPr lang="en-GB" sz="1050" dirty="0" err="1"/>
              <a:t>System.Timestamp</a:t>
            </a:r>
            <a:r>
              <a:rPr lang="en-GB" sz="1050" dirty="0"/>
              <a:t> as time,</a:t>
            </a:r>
          </a:p>
          <a:p>
            <a:r>
              <a:rPr lang="en-GB" sz="1050" dirty="0"/>
              <a:t>    COUNT(*) AS [Count],</a:t>
            </a:r>
          </a:p>
          <a:p>
            <a:r>
              <a:rPr lang="en-GB" sz="1050" dirty="0"/>
              <a:t>    AVG(score) AS [Score]</a:t>
            </a:r>
          </a:p>
          <a:p>
            <a:r>
              <a:rPr lang="en-GB" sz="1050" dirty="0"/>
              <a:t>INTO</a:t>
            </a:r>
          </a:p>
          <a:p>
            <a:r>
              <a:rPr lang="en-GB" sz="1050" dirty="0"/>
              <a:t>    </a:t>
            </a:r>
            <a:r>
              <a:rPr lang="en-GB" sz="1050" dirty="0" err="1"/>
              <a:t>powerbi</a:t>
            </a:r>
            <a:endParaRPr lang="en-GB" sz="1050" dirty="0"/>
          </a:p>
          <a:p>
            <a:r>
              <a:rPr lang="en-GB" sz="1050" dirty="0"/>
              <a:t>FROM</a:t>
            </a:r>
          </a:p>
          <a:p>
            <a:r>
              <a:rPr lang="en-GB" sz="1050" dirty="0"/>
              <a:t>    </a:t>
            </a:r>
            <a:r>
              <a:rPr lang="en-GB" sz="1050" dirty="0" err="1"/>
              <a:t>botincomingdata</a:t>
            </a:r>
            <a:r>
              <a:rPr lang="en-GB" sz="1050" dirty="0"/>
              <a:t> TIMESTAMP BY [timestamp]</a:t>
            </a:r>
          </a:p>
          <a:p>
            <a:r>
              <a:rPr lang="en-GB" sz="1050" dirty="0"/>
              <a:t>    GROUP BY product, </a:t>
            </a:r>
            <a:r>
              <a:rPr lang="en-GB" sz="1050" dirty="0" err="1"/>
              <a:t>channelId</a:t>
            </a:r>
            <a:r>
              <a:rPr lang="en-GB" sz="1050" dirty="0"/>
              <a:t>,</a:t>
            </a:r>
          </a:p>
          <a:p>
            <a:r>
              <a:rPr lang="en-GB" sz="1050" dirty="0"/>
              <a:t>        </a:t>
            </a:r>
            <a:r>
              <a:rPr lang="en-GB" sz="1050" dirty="0" err="1"/>
              <a:t>TumblingWindow</a:t>
            </a:r>
            <a:r>
              <a:rPr lang="en-GB" sz="1050" dirty="0"/>
              <a:t>(minute, 1)</a:t>
            </a:r>
          </a:p>
          <a:p>
            <a:endParaRPr lang="en-GB" sz="1050" dirty="0"/>
          </a:p>
        </p:txBody>
      </p:sp>
      <p:pic>
        <p:nvPicPr>
          <p:cNvPr id="12" name="Picture Placeholder 11" descr="algattikcisbotstream - Microsoft Azure - Internet Explorer">
            <a:hlinkClick r:id="rId2"/>
          </p:cNvPr>
          <p:cNvPicPr>
            <a:picLocks noGrp="1" noChangeAspect="1"/>
          </p:cNvPicPr>
          <p:nvPr>
            <p:ph type="pic" sz="quarter" idx="10"/>
          </p:nvPr>
        </p:nvPicPr>
        <p:blipFill>
          <a:blip r:embed="rId3"/>
          <a:srcRect l="117" r="117"/>
          <a:stretch>
            <a:fillRect/>
          </a:stretch>
        </p:blipFill>
        <p:spPr/>
      </p:pic>
    </p:spTree>
    <p:extLst>
      <p:ext uri="{BB962C8B-B14F-4D97-AF65-F5344CB8AC3E}">
        <p14:creationId xmlns:p14="http://schemas.microsoft.com/office/powerpoint/2010/main" val="155663050"/>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840438" cy="517065"/>
          </a:xfrm>
        </p:spPr>
        <p:txBody>
          <a:bodyPr/>
          <a:lstStyle/>
          <a:p>
            <a:r>
              <a:rPr lang="en-US" sz="2400" dirty="0"/>
              <a:t>Create Stream Analytics (4/6)</a:t>
            </a:r>
            <a:endParaRPr lang="en-GB" sz="2400" dirty="0"/>
          </a:p>
        </p:txBody>
      </p:sp>
      <p:pic>
        <p:nvPicPr>
          <p:cNvPr id="5" name="Picture Placeholder 4" descr="New output - Microsoft Azure - Internet Explorer">
            <a:hlinkClick r:id="rId2"/>
          </p:cNvPr>
          <p:cNvPicPr>
            <a:picLocks noGrp="1" noChangeAspect="1"/>
          </p:cNvPicPr>
          <p:nvPr>
            <p:ph type="pic" sz="quarter" idx="10"/>
          </p:nvPr>
        </p:nvPicPr>
        <p:blipFill>
          <a:blip r:embed="rId3"/>
          <a:srcRect l="117" r="117"/>
          <a:stretch>
            <a:fillRect/>
          </a:stretch>
        </p:blipFill>
        <p:spPr/>
      </p:pic>
      <p:sp>
        <p:nvSpPr>
          <p:cNvPr id="4" name="Content Placeholder 3"/>
          <p:cNvSpPr>
            <a:spLocks noGrp="1"/>
          </p:cNvSpPr>
          <p:nvPr>
            <p:ph sz="quarter" idx="11"/>
          </p:nvPr>
        </p:nvSpPr>
        <p:spPr>
          <a:xfrm>
            <a:off x="183262" y="1394165"/>
            <a:ext cx="3931877" cy="4185761"/>
          </a:xfrm>
        </p:spPr>
        <p:txBody>
          <a:bodyPr/>
          <a:lstStyle/>
          <a:p>
            <a:r>
              <a:rPr lang="en-US" sz="1800" dirty="0"/>
              <a:t>Click JOB TOPOLOGY </a:t>
            </a:r>
            <a:r>
              <a:rPr lang="en-US" sz="1800" dirty="0">
                <a:sym typeface="Wingdings" panose="05000000000000000000" pitchFamily="2" charset="2"/>
              </a:rPr>
              <a:t> Outputs, then + Add</a:t>
            </a:r>
          </a:p>
          <a:p>
            <a:r>
              <a:rPr lang="en-US" sz="1800" dirty="0"/>
              <a:t>As Output alias, enter </a:t>
            </a:r>
            <a:r>
              <a:rPr lang="en-GB" sz="1800" dirty="0"/>
              <a:t> </a:t>
            </a:r>
            <a:r>
              <a:rPr lang="en-GB" sz="1800" dirty="0" err="1">
                <a:latin typeface="Lucida Console" panose="020B0609040504020204" pitchFamily="49" charset="0"/>
              </a:rPr>
              <a:t>datalake</a:t>
            </a:r>
            <a:r>
              <a:rPr lang="en-GB" sz="1800" dirty="0"/>
              <a:t> </a:t>
            </a:r>
          </a:p>
          <a:p>
            <a:r>
              <a:rPr lang="en-US" sz="1800" dirty="0"/>
              <a:t>As Sink, select Data Lake Store</a:t>
            </a:r>
          </a:p>
          <a:p>
            <a:r>
              <a:rPr lang="en-US" sz="1800" dirty="0"/>
              <a:t>Click Authorize</a:t>
            </a:r>
          </a:p>
          <a:p>
            <a:r>
              <a:rPr lang="en-US" sz="1800" dirty="0"/>
              <a:t>Select subscription and Data Lake Store account</a:t>
            </a:r>
          </a:p>
          <a:p>
            <a:r>
              <a:rPr lang="en-US" sz="1800" dirty="0"/>
              <a:t>As Path prefix pattern, enter </a:t>
            </a:r>
            <a:r>
              <a:rPr lang="en-GB" sz="1800" dirty="0"/>
              <a:t> </a:t>
            </a:r>
            <a:r>
              <a:rPr lang="en-GB" sz="1800" dirty="0" err="1">
                <a:latin typeface="Lucida Console" panose="020B0609040504020204" pitchFamily="49" charset="0"/>
              </a:rPr>
              <a:t>botdata</a:t>
            </a:r>
            <a:r>
              <a:rPr lang="en-GB" sz="1800" dirty="0">
                <a:latin typeface="Lucida Console" panose="020B0609040504020204" pitchFamily="49" charset="0"/>
              </a:rPr>
              <a:t>/raw/{date}/{time}/ </a:t>
            </a:r>
          </a:p>
          <a:p>
            <a:r>
              <a:rPr lang="en-US" sz="1800" dirty="0"/>
              <a:t>C</a:t>
            </a:r>
            <a:r>
              <a:rPr lang="en-GB" sz="1800" dirty="0"/>
              <a:t>lick Create</a:t>
            </a:r>
          </a:p>
          <a:p>
            <a:endParaRPr lang="en-US" dirty="0"/>
          </a:p>
          <a:p>
            <a:endParaRPr lang="en-GB" dirty="0"/>
          </a:p>
        </p:txBody>
      </p:sp>
    </p:spTree>
    <p:extLst>
      <p:ext uri="{BB962C8B-B14F-4D97-AF65-F5344CB8AC3E}">
        <p14:creationId xmlns:p14="http://schemas.microsoft.com/office/powerpoint/2010/main" val="1710058777"/>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750012" cy="517065"/>
          </a:xfrm>
        </p:spPr>
        <p:txBody>
          <a:bodyPr/>
          <a:lstStyle/>
          <a:p>
            <a:r>
              <a:rPr lang="en-US" sz="2400" dirty="0"/>
              <a:t>Create Stream Analytics (5/6)</a:t>
            </a:r>
            <a:endParaRPr lang="en-GB" sz="2400" dirty="0"/>
          </a:p>
        </p:txBody>
      </p:sp>
      <p:pic>
        <p:nvPicPr>
          <p:cNvPr id="6" name="Picture Placeholder 5" descr="Output details - Microsoft Azure - Internet Explorer">
            <a:hlinkClick r:id="rId2"/>
          </p:cNvPr>
          <p:cNvPicPr>
            <a:picLocks noGrp="1" noChangeAspect="1"/>
          </p:cNvPicPr>
          <p:nvPr>
            <p:ph type="pic" sz="quarter" idx="10"/>
          </p:nvPr>
        </p:nvPicPr>
        <p:blipFill>
          <a:blip r:embed="rId3"/>
          <a:srcRect l="117" r="117"/>
          <a:stretch>
            <a:fillRect/>
          </a:stretch>
        </p:blipFill>
        <p:spPr/>
      </p:pic>
      <p:sp>
        <p:nvSpPr>
          <p:cNvPr id="4" name="Content Placeholder 3"/>
          <p:cNvSpPr>
            <a:spLocks noGrp="1"/>
          </p:cNvSpPr>
          <p:nvPr>
            <p:ph sz="quarter" idx="11"/>
          </p:nvPr>
        </p:nvSpPr>
        <p:spPr>
          <a:xfrm>
            <a:off x="183263" y="1394165"/>
            <a:ext cx="3566121" cy="3348609"/>
          </a:xfrm>
        </p:spPr>
        <p:txBody>
          <a:bodyPr/>
          <a:lstStyle/>
          <a:p>
            <a:r>
              <a:rPr lang="en-US" sz="1800" dirty="0"/>
              <a:t>Under Outputs, click Add</a:t>
            </a:r>
          </a:p>
          <a:p>
            <a:r>
              <a:rPr lang="en-US" sz="1800" dirty="0"/>
              <a:t>As Output alias, enter </a:t>
            </a:r>
            <a:r>
              <a:rPr lang="en-GB" sz="1800" dirty="0"/>
              <a:t> </a:t>
            </a:r>
            <a:r>
              <a:rPr lang="en-GB" sz="1800" dirty="0" err="1"/>
              <a:t>powerbi</a:t>
            </a:r>
            <a:r>
              <a:rPr lang="en-GB" sz="1800" dirty="0"/>
              <a:t> </a:t>
            </a:r>
          </a:p>
          <a:p>
            <a:r>
              <a:rPr lang="en-US" sz="1800" dirty="0"/>
              <a:t>As Sink, select Power BI</a:t>
            </a:r>
          </a:p>
          <a:p>
            <a:r>
              <a:rPr lang="en-US" sz="1800" dirty="0"/>
              <a:t>Click Authorize</a:t>
            </a:r>
          </a:p>
          <a:p>
            <a:r>
              <a:rPr lang="en-US" sz="1800" dirty="0"/>
              <a:t>As Dataset Name, enter </a:t>
            </a:r>
            <a:r>
              <a:rPr lang="en-US" sz="1800" dirty="0" err="1"/>
              <a:t>cisbot</a:t>
            </a:r>
            <a:endParaRPr lang="en-US" sz="1800" dirty="0"/>
          </a:p>
          <a:p>
            <a:r>
              <a:rPr lang="en-US" sz="1800" dirty="0"/>
              <a:t>As Table Name, enter </a:t>
            </a:r>
            <a:r>
              <a:rPr lang="en-US" sz="1800" dirty="0" err="1"/>
              <a:t>botdata</a:t>
            </a:r>
            <a:endParaRPr lang="en-US" sz="1800" dirty="0"/>
          </a:p>
          <a:p>
            <a:r>
              <a:rPr lang="en-US" sz="1800" dirty="0"/>
              <a:t>Click </a:t>
            </a:r>
            <a:r>
              <a:rPr lang="en-US" sz="1800" b="1" dirty="0"/>
              <a:t>Create</a:t>
            </a:r>
          </a:p>
          <a:p>
            <a:endParaRPr lang="en-GB" dirty="0"/>
          </a:p>
        </p:txBody>
      </p:sp>
    </p:spTree>
    <p:extLst>
      <p:ext uri="{BB962C8B-B14F-4D97-AF65-F5344CB8AC3E}">
        <p14:creationId xmlns:p14="http://schemas.microsoft.com/office/powerpoint/2010/main" val="420726406"/>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Verify module installation</a:t>
            </a:r>
            <a:endParaRPr lang="de-CH" dirty="0"/>
          </a:p>
        </p:txBody>
      </p:sp>
      <p:sp>
        <p:nvSpPr>
          <p:cNvPr id="4" name="Content Placeholder 3"/>
          <p:cNvSpPr>
            <a:spLocks noGrp="1"/>
          </p:cNvSpPr>
          <p:nvPr>
            <p:ph sz="quarter" idx="11"/>
          </p:nvPr>
        </p:nvSpPr>
        <p:spPr>
          <a:xfrm>
            <a:off x="183263" y="1394165"/>
            <a:ext cx="3566121" cy="2308324"/>
          </a:xfrm>
        </p:spPr>
        <p:txBody>
          <a:bodyPr/>
          <a:lstStyle/>
          <a:p>
            <a:r>
              <a:rPr lang="en-US" dirty="0"/>
              <a:t>From the Start menu, open Windows PowerShell</a:t>
            </a:r>
          </a:p>
          <a:p>
            <a:r>
              <a:rPr lang="en-US" dirty="0"/>
              <a:t>Type </a:t>
            </a:r>
            <a:r>
              <a:rPr lang="en-US" dirty="0">
                <a:latin typeface="Lucida Console" panose="020B0609040504020204" pitchFamily="49" charset="0"/>
              </a:rPr>
              <a:t>$</a:t>
            </a:r>
            <a:r>
              <a:rPr lang="en-US" dirty="0" err="1">
                <a:latin typeface="Lucida Console" panose="020B0609040504020204" pitchFamily="49" charset="0"/>
              </a:rPr>
              <a:t>PSVersionTable</a:t>
            </a:r>
            <a:endParaRPr lang="en-US" dirty="0">
              <a:latin typeface="Lucida Console" panose="020B0609040504020204" pitchFamily="49" charset="0"/>
            </a:endParaRPr>
          </a:p>
          <a:p>
            <a:r>
              <a:rPr lang="en-US" dirty="0"/>
              <a:t>Press Enter</a:t>
            </a:r>
          </a:p>
          <a:p>
            <a:r>
              <a:rPr lang="en-US" b="1" dirty="0"/>
              <a:t>Check that </a:t>
            </a:r>
            <a:r>
              <a:rPr lang="en-US" b="1" dirty="0" err="1"/>
              <a:t>PSVersion</a:t>
            </a:r>
            <a:r>
              <a:rPr lang="en-US" b="1" dirty="0"/>
              <a:t> is at least 5.0</a:t>
            </a:r>
          </a:p>
        </p:txBody>
      </p:sp>
      <p:pic>
        <p:nvPicPr>
          <p:cNvPr id="5" name="Picture 4" descr="Windows PowerShell"/>
          <p:cNvPicPr>
            <a:picLocks noChangeAspect="1"/>
          </p:cNvPicPr>
          <p:nvPr/>
        </p:nvPicPr>
        <p:blipFill>
          <a:blip r:embed="rId2"/>
          <a:stretch>
            <a:fillRect/>
          </a:stretch>
        </p:blipFill>
        <p:spPr>
          <a:xfrm>
            <a:off x="5120969" y="1302726"/>
            <a:ext cx="6972351" cy="4114830"/>
          </a:xfrm>
          <a:prstGeom prst="rect">
            <a:avLst/>
          </a:prstGeom>
        </p:spPr>
      </p:pic>
      <p:sp>
        <p:nvSpPr>
          <p:cNvPr id="6" name="Rectangle 5"/>
          <p:cNvSpPr/>
          <p:nvPr/>
        </p:nvSpPr>
        <p:spPr bwMode="auto">
          <a:xfrm>
            <a:off x="7864139" y="2491433"/>
            <a:ext cx="1371585" cy="548634"/>
          </a:xfrm>
          <a:prstGeom prst="rect">
            <a:avLst/>
          </a:prstGeom>
          <a:noFill/>
          <a:ln w="57150">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de-CH" sz="20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641522947"/>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748999" cy="849463"/>
          </a:xfrm>
        </p:spPr>
        <p:txBody>
          <a:bodyPr/>
          <a:lstStyle/>
          <a:p>
            <a:r>
              <a:rPr lang="en-US" sz="2400" dirty="0"/>
              <a:t>Create Stream Analytics (6/6)</a:t>
            </a:r>
            <a:endParaRPr lang="en-GB" sz="2400" dirty="0"/>
          </a:p>
        </p:txBody>
      </p:sp>
      <p:pic>
        <p:nvPicPr>
          <p:cNvPr id="5" name="Picture Placeholder 4" descr="algattikcisbotstreamjob - Microsoft Azure - Internet Explorer">
            <a:hlinkClick r:id="rId2"/>
          </p:cNvPr>
          <p:cNvPicPr>
            <a:picLocks noGrp="1" noChangeAspect="1"/>
          </p:cNvPicPr>
          <p:nvPr>
            <p:ph type="pic" sz="quarter" idx="10"/>
          </p:nvPr>
        </p:nvPicPr>
        <p:blipFill>
          <a:blip r:embed="rId3"/>
          <a:srcRect l="117" r="117"/>
          <a:stretch>
            <a:fillRect/>
          </a:stretch>
        </p:blipFill>
        <p:spPr/>
      </p:pic>
      <p:sp>
        <p:nvSpPr>
          <p:cNvPr id="4" name="Content Placeholder 3"/>
          <p:cNvSpPr>
            <a:spLocks noGrp="1"/>
          </p:cNvSpPr>
          <p:nvPr>
            <p:ph sz="quarter" idx="11"/>
          </p:nvPr>
        </p:nvSpPr>
        <p:spPr>
          <a:xfrm>
            <a:off x="183263" y="1394165"/>
            <a:ext cx="3566121" cy="1077218"/>
          </a:xfrm>
        </p:spPr>
        <p:txBody>
          <a:bodyPr/>
          <a:lstStyle/>
          <a:p>
            <a:r>
              <a:rPr lang="en-US" sz="1800" dirty="0"/>
              <a:t>Under Overview, click Start</a:t>
            </a:r>
          </a:p>
          <a:p>
            <a:r>
              <a:rPr lang="en-US" sz="1800" dirty="0"/>
              <a:t>As job start time, select Now</a:t>
            </a:r>
          </a:p>
          <a:p>
            <a:r>
              <a:rPr lang="en-US" sz="1800" dirty="0"/>
              <a:t>Click Start</a:t>
            </a:r>
            <a:endParaRPr lang="en-GB" sz="1800" dirty="0"/>
          </a:p>
        </p:txBody>
      </p:sp>
    </p:spTree>
    <p:extLst>
      <p:ext uri="{BB962C8B-B14F-4D97-AF65-F5344CB8AC3E}">
        <p14:creationId xmlns:p14="http://schemas.microsoft.com/office/powerpoint/2010/main" val="3186515682"/>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794064"/>
          </a:xfrm>
        </p:spPr>
        <p:txBody>
          <a:bodyPr/>
          <a:lstStyle/>
          <a:p>
            <a:r>
              <a:rPr lang="en-US" sz="2400" dirty="0"/>
              <a:t>Create your Bot (1/7)</a:t>
            </a:r>
            <a:br>
              <a:rPr lang="en-US" sz="2400" dirty="0"/>
            </a:br>
            <a:r>
              <a:rPr lang="en-US" sz="1800" dirty="0"/>
              <a:t>210-create-bot.ps1</a:t>
            </a:r>
            <a:endParaRPr lang="en-GB" sz="2400" dirty="0"/>
          </a:p>
        </p:txBody>
      </p:sp>
      <p:pic>
        <p:nvPicPr>
          <p:cNvPr id="5" name="Picture Placeholder 4" descr="Bot Service (preview) - Microsoft Azure - Internet Explorer">
            <a:hlinkClick r:id="rId2"/>
          </p:cNvPr>
          <p:cNvPicPr>
            <a:picLocks noGrp="1" noChangeAspect="1"/>
          </p:cNvPicPr>
          <p:nvPr>
            <p:ph type="pic" sz="quarter" idx="10"/>
          </p:nvPr>
        </p:nvPicPr>
        <p:blipFill>
          <a:blip r:embed="rId3"/>
          <a:srcRect l="117" r="117"/>
          <a:stretch>
            <a:fillRect/>
          </a:stretch>
        </p:blipFill>
        <p:spPr/>
      </p:pic>
      <p:sp>
        <p:nvSpPr>
          <p:cNvPr id="4" name="Content Placeholder 3"/>
          <p:cNvSpPr>
            <a:spLocks noGrp="1"/>
          </p:cNvSpPr>
          <p:nvPr>
            <p:ph sz="quarter" idx="11"/>
          </p:nvPr>
        </p:nvSpPr>
        <p:spPr>
          <a:xfrm>
            <a:off x="183263" y="1394165"/>
            <a:ext cx="3566121" cy="4062651"/>
          </a:xfrm>
        </p:spPr>
        <p:txBody>
          <a:bodyPr/>
          <a:lstStyle/>
          <a:p>
            <a:pPr marL="0" indent="0">
              <a:buNone/>
            </a:pPr>
            <a:r>
              <a:rPr lang="en-US" sz="1800" i="1" dirty="0"/>
              <a:t>Create LUIS Cognitive Service used by Bot Service</a:t>
            </a:r>
          </a:p>
          <a:p>
            <a:r>
              <a:rPr lang="en-US" sz="1800" dirty="0"/>
              <a:t>Go to New </a:t>
            </a:r>
            <a:r>
              <a:rPr lang="en-US" sz="1800" dirty="0">
                <a:sym typeface="Wingdings" panose="05000000000000000000" pitchFamily="2" charset="2"/>
              </a:rPr>
              <a:t></a:t>
            </a:r>
            <a:r>
              <a:rPr lang="en-US" sz="1800" dirty="0"/>
              <a:t> Intelligence &amp; Analytics </a:t>
            </a:r>
            <a:r>
              <a:rPr lang="en-US" sz="1800" dirty="0">
                <a:sym typeface="Wingdings" panose="05000000000000000000" pitchFamily="2" charset="2"/>
              </a:rPr>
              <a:t></a:t>
            </a:r>
            <a:r>
              <a:rPr lang="en-US" sz="1800" dirty="0"/>
              <a:t> Cognitive Services API</a:t>
            </a:r>
          </a:p>
          <a:p>
            <a:r>
              <a:rPr lang="en-US" sz="1800" dirty="0"/>
              <a:t>Enter a name (</a:t>
            </a:r>
            <a:r>
              <a:rPr lang="en-US" sz="1800" dirty="0" err="1">
                <a:latin typeface="Lucida Console" panose="020B0609040504020204" pitchFamily="49" charset="0"/>
              </a:rPr>
              <a:t>cisbot</a:t>
            </a:r>
            <a:r>
              <a:rPr lang="en-US" sz="1800" dirty="0">
                <a:latin typeface="Lucida Console" panose="020B0609040504020204" pitchFamily="49" charset="0"/>
              </a:rPr>
              <a:t>[</a:t>
            </a:r>
            <a:r>
              <a:rPr lang="en-US" sz="1800" dirty="0" err="1">
                <a:latin typeface="Lucida Console" panose="020B0609040504020204" pitchFamily="49" charset="0"/>
              </a:rPr>
              <a:t>nn</a:t>
            </a:r>
            <a:r>
              <a:rPr lang="en-US" sz="1800" dirty="0">
                <a:latin typeface="Lucida Console" panose="020B0609040504020204" pitchFamily="49" charset="0"/>
              </a:rPr>
              <a:t>]</a:t>
            </a:r>
            <a:r>
              <a:rPr lang="en-US" sz="1800" dirty="0" err="1">
                <a:latin typeface="Lucida Console" panose="020B0609040504020204" pitchFamily="49" charset="0"/>
              </a:rPr>
              <a:t>luis</a:t>
            </a:r>
            <a:r>
              <a:rPr lang="en-US" sz="1800" dirty="0"/>
              <a:t>)</a:t>
            </a:r>
          </a:p>
          <a:p>
            <a:r>
              <a:rPr lang="en-US" sz="1800" dirty="0"/>
              <a:t>Select API type: </a:t>
            </a:r>
            <a:r>
              <a:rPr lang="en-US" sz="1800" b="1" dirty="0"/>
              <a:t>Language Understanding Intelligent Service</a:t>
            </a:r>
          </a:p>
          <a:p>
            <a:r>
              <a:rPr lang="en-US" sz="1800" dirty="0"/>
              <a:t>Select Pricing tier (</a:t>
            </a:r>
            <a:r>
              <a:rPr lang="en-US" sz="1800" b="1" dirty="0"/>
              <a:t>S0</a:t>
            </a:r>
            <a:r>
              <a:rPr lang="en-US" sz="1800" dirty="0"/>
              <a:t>)</a:t>
            </a:r>
          </a:p>
          <a:p>
            <a:r>
              <a:rPr lang="en-US" sz="1800" dirty="0"/>
              <a:t>Select any Location</a:t>
            </a:r>
          </a:p>
          <a:p>
            <a:r>
              <a:rPr lang="en-US" sz="1800" dirty="0"/>
              <a:t>Select your resource group</a:t>
            </a:r>
          </a:p>
          <a:p>
            <a:r>
              <a:rPr lang="en-US" sz="1800" dirty="0"/>
              <a:t>Click Create</a:t>
            </a:r>
          </a:p>
        </p:txBody>
      </p:sp>
    </p:spTree>
    <p:extLst>
      <p:ext uri="{BB962C8B-B14F-4D97-AF65-F5344CB8AC3E}">
        <p14:creationId xmlns:p14="http://schemas.microsoft.com/office/powerpoint/2010/main" val="3519037645"/>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17065"/>
          </a:xfrm>
        </p:spPr>
        <p:txBody>
          <a:bodyPr/>
          <a:lstStyle/>
          <a:p>
            <a:r>
              <a:rPr lang="en-US" sz="2400" dirty="0"/>
              <a:t>Create your Bot (2/7)</a:t>
            </a:r>
            <a:endParaRPr lang="en-GB" sz="2400" dirty="0"/>
          </a:p>
        </p:txBody>
      </p:sp>
      <p:pic>
        <p:nvPicPr>
          <p:cNvPr id="5" name="Picture Placeholder 4" descr="Bot Service (preview) - Microsoft Azure - Internet Explorer">
            <a:hlinkClick r:id="rId2"/>
          </p:cNvPr>
          <p:cNvPicPr>
            <a:picLocks noGrp="1" noChangeAspect="1"/>
          </p:cNvPicPr>
          <p:nvPr>
            <p:ph type="pic" sz="quarter" idx="10"/>
          </p:nvPr>
        </p:nvPicPr>
        <p:blipFill>
          <a:blip r:embed="rId3"/>
          <a:srcRect l="117" r="117"/>
          <a:stretch>
            <a:fillRect/>
          </a:stretch>
        </p:blipFill>
        <p:spPr/>
      </p:pic>
      <p:sp>
        <p:nvSpPr>
          <p:cNvPr id="4" name="Content Placeholder 3"/>
          <p:cNvSpPr>
            <a:spLocks noGrp="1"/>
          </p:cNvSpPr>
          <p:nvPr>
            <p:ph sz="quarter" idx="11"/>
          </p:nvPr>
        </p:nvSpPr>
        <p:spPr>
          <a:xfrm>
            <a:off x="183263" y="1394165"/>
            <a:ext cx="3566121" cy="3508653"/>
          </a:xfrm>
        </p:spPr>
        <p:txBody>
          <a:bodyPr/>
          <a:lstStyle/>
          <a:p>
            <a:pPr marL="0" indent="0">
              <a:buNone/>
            </a:pPr>
            <a:r>
              <a:rPr lang="en-US" sz="1800" i="1" dirty="0"/>
              <a:t>We create the bot, as a web application based on the open-source bot framework for interactive conversations.</a:t>
            </a:r>
          </a:p>
          <a:p>
            <a:r>
              <a:rPr lang="en-US" sz="1800" dirty="0"/>
              <a:t>Go to New </a:t>
            </a:r>
            <a:r>
              <a:rPr lang="en-US" sz="1800" dirty="0">
                <a:sym typeface="Wingdings" panose="05000000000000000000" pitchFamily="2" charset="2"/>
              </a:rPr>
              <a:t></a:t>
            </a:r>
            <a:r>
              <a:rPr lang="en-US" sz="1800" dirty="0"/>
              <a:t> Intelligence + Analytics </a:t>
            </a:r>
            <a:r>
              <a:rPr lang="en-US" sz="1800" dirty="0">
                <a:sym typeface="Wingdings" panose="05000000000000000000" pitchFamily="2" charset="2"/>
              </a:rPr>
              <a:t></a:t>
            </a:r>
            <a:r>
              <a:rPr lang="en-US" sz="1800" dirty="0"/>
              <a:t> Bot service</a:t>
            </a:r>
          </a:p>
          <a:p>
            <a:r>
              <a:rPr lang="en-US" sz="1800" dirty="0"/>
              <a:t>Click Create</a:t>
            </a:r>
          </a:p>
          <a:p>
            <a:r>
              <a:rPr lang="en-US" sz="1800" dirty="0"/>
              <a:t>Enter a unique name (</a:t>
            </a:r>
            <a:r>
              <a:rPr lang="en-US" sz="1800" dirty="0" err="1">
                <a:latin typeface="Lucida Console" panose="020B0609040504020204" pitchFamily="49" charset="0"/>
              </a:rPr>
              <a:t>cisbot</a:t>
            </a:r>
            <a:r>
              <a:rPr lang="en-US" sz="1800" dirty="0">
                <a:latin typeface="Lucida Console" panose="020B0609040504020204" pitchFamily="49" charset="0"/>
              </a:rPr>
              <a:t>[</a:t>
            </a:r>
            <a:r>
              <a:rPr lang="en-US" sz="1800" dirty="0" err="1">
                <a:latin typeface="Lucida Console" panose="020B0609040504020204" pitchFamily="49" charset="0"/>
              </a:rPr>
              <a:t>nn</a:t>
            </a:r>
            <a:r>
              <a:rPr lang="en-US" sz="1800" dirty="0">
                <a:latin typeface="Lucida Console" panose="020B0609040504020204" pitchFamily="49" charset="0"/>
              </a:rPr>
              <a:t>]</a:t>
            </a:r>
            <a:r>
              <a:rPr lang="en-US" sz="1800" dirty="0" err="1">
                <a:latin typeface="Lucida Console" panose="020B0609040504020204" pitchFamily="49" charset="0"/>
              </a:rPr>
              <a:t>botservice</a:t>
            </a:r>
            <a:r>
              <a:rPr lang="en-US" sz="1800" dirty="0"/>
              <a:t>)</a:t>
            </a:r>
          </a:p>
          <a:p>
            <a:r>
              <a:rPr lang="en-US" sz="1800" dirty="0"/>
              <a:t>Select your resource group</a:t>
            </a:r>
          </a:p>
          <a:p>
            <a:r>
              <a:rPr lang="en-US" sz="1800" dirty="0"/>
              <a:t>Select your location</a:t>
            </a:r>
          </a:p>
          <a:p>
            <a:r>
              <a:rPr lang="en-US" sz="1800" dirty="0"/>
              <a:t>Click Create</a:t>
            </a:r>
            <a:endParaRPr lang="en-GB" sz="1800" dirty="0"/>
          </a:p>
        </p:txBody>
      </p:sp>
    </p:spTree>
    <p:extLst>
      <p:ext uri="{BB962C8B-B14F-4D97-AF65-F5344CB8AC3E}">
        <p14:creationId xmlns:p14="http://schemas.microsoft.com/office/powerpoint/2010/main" val="3440128774"/>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17065"/>
          </a:xfrm>
        </p:spPr>
        <p:txBody>
          <a:bodyPr/>
          <a:lstStyle/>
          <a:p>
            <a:r>
              <a:rPr lang="en-US" sz="2400" dirty="0"/>
              <a:t>Create your Bot (3/7)</a:t>
            </a:r>
            <a:endParaRPr lang="en-GB" sz="2400" dirty="0"/>
          </a:p>
        </p:txBody>
      </p:sp>
      <p:pic>
        <p:nvPicPr>
          <p:cNvPr id="5" name="Picture Placeholder 4" descr="Bot Service - Microsoft Azure - Internet Explorer">
            <a:hlinkClick r:id="rId2"/>
          </p:cNvPr>
          <p:cNvPicPr>
            <a:picLocks noGrp="1" noChangeAspect="1"/>
          </p:cNvPicPr>
          <p:nvPr>
            <p:ph type="pic" sz="quarter" idx="10"/>
          </p:nvPr>
        </p:nvPicPr>
        <p:blipFill>
          <a:blip r:embed="rId3"/>
          <a:srcRect l="117" r="117"/>
          <a:stretch>
            <a:fillRect/>
          </a:stretch>
        </p:blipFill>
        <p:spPr/>
      </p:pic>
      <p:sp>
        <p:nvSpPr>
          <p:cNvPr id="4" name="Content Placeholder 3"/>
          <p:cNvSpPr>
            <a:spLocks noGrp="1"/>
          </p:cNvSpPr>
          <p:nvPr>
            <p:ph sz="quarter" idx="11"/>
          </p:nvPr>
        </p:nvSpPr>
        <p:spPr>
          <a:xfrm>
            <a:off x="183263" y="1394165"/>
            <a:ext cx="3566121" cy="3742563"/>
          </a:xfrm>
        </p:spPr>
        <p:txBody>
          <a:bodyPr/>
          <a:lstStyle/>
          <a:p>
            <a:r>
              <a:rPr lang="en-US" sz="1800" dirty="0"/>
              <a:t>Navigate to your newly created Bot Service</a:t>
            </a:r>
          </a:p>
          <a:p>
            <a:r>
              <a:rPr lang="en-US" sz="1800" dirty="0"/>
              <a:t>Click Create Microsoft App ID and password</a:t>
            </a:r>
          </a:p>
          <a:p>
            <a:r>
              <a:rPr lang="en-US" sz="1800" dirty="0"/>
              <a:t>You will need to use a Microsoft account (not a corporate account). If you don’t have one, you can create a personal one at that step.</a:t>
            </a:r>
          </a:p>
          <a:p>
            <a:r>
              <a:rPr lang="en-US" sz="1800" dirty="0"/>
              <a:t>Click </a:t>
            </a:r>
            <a:r>
              <a:rPr lang="en-GB" sz="1800" dirty="0"/>
              <a:t>Generate an app password to continue </a:t>
            </a:r>
          </a:p>
          <a:p>
            <a:pPr marL="0" indent="0">
              <a:buNone/>
            </a:pPr>
            <a:endParaRPr lang="en-GB" dirty="0"/>
          </a:p>
        </p:txBody>
      </p:sp>
    </p:spTree>
    <p:extLst>
      <p:ext uri="{BB962C8B-B14F-4D97-AF65-F5344CB8AC3E}">
        <p14:creationId xmlns:p14="http://schemas.microsoft.com/office/powerpoint/2010/main" val="464319336"/>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17065"/>
          </a:xfrm>
        </p:spPr>
        <p:txBody>
          <a:bodyPr/>
          <a:lstStyle/>
          <a:p>
            <a:r>
              <a:rPr lang="en-US" sz="2400" dirty="0"/>
              <a:t>Create your Bot (4/7)</a:t>
            </a:r>
            <a:endParaRPr lang="en-GB" sz="2400" dirty="0"/>
          </a:p>
        </p:txBody>
      </p:sp>
      <p:pic>
        <p:nvPicPr>
          <p:cNvPr id="5" name="Picture Placeholder 4" descr="My applications - Internet Explorer">
            <a:hlinkClick r:id="rId2"/>
          </p:cNvPr>
          <p:cNvPicPr>
            <a:picLocks noGrp="1" noChangeAspect="1"/>
          </p:cNvPicPr>
          <p:nvPr>
            <p:ph type="pic" sz="quarter" idx="10"/>
          </p:nvPr>
        </p:nvPicPr>
        <p:blipFill>
          <a:blip r:embed="rId3"/>
          <a:srcRect l="117" r="117"/>
          <a:stretch>
            <a:fillRect/>
          </a:stretch>
        </p:blipFill>
        <p:spPr/>
      </p:pic>
      <p:sp>
        <p:nvSpPr>
          <p:cNvPr id="4" name="Content Placeholder 3"/>
          <p:cNvSpPr>
            <a:spLocks noGrp="1"/>
          </p:cNvSpPr>
          <p:nvPr>
            <p:ph sz="quarter" idx="11"/>
          </p:nvPr>
        </p:nvSpPr>
        <p:spPr>
          <a:xfrm>
            <a:off x="183263" y="1394165"/>
            <a:ext cx="3566121" cy="1486561"/>
          </a:xfrm>
        </p:spPr>
        <p:txBody>
          <a:bodyPr/>
          <a:lstStyle/>
          <a:p>
            <a:r>
              <a:rPr lang="en-US" sz="1800" dirty="0"/>
              <a:t>When the password is displayed, select copy it to the clipboard (Ctrl-C)</a:t>
            </a:r>
          </a:p>
          <a:p>
            <a:r>
              <a:rPr lang="en-US" sz="1800" dirty="0"/>
              <a:t>Click Finish and go back to Bot Framework</a:t>
            </a:r>
            <a:endParaRPr lang="en-GB" sz="1800" dirty="0"/>
          </a:p>
        </p:txBody>
      </p:sp>
    </p:spTree>
    <p:extLst>
      <p:ext uri="{BB962C8B-B14F-4D97-AF65-F5344CB8AC3E}">
        <p14:creationId xmlns:p14="http://schemas.microsoft.com/office/powerpoint/2010/main" val="2868024643"/>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17065"/>
          </a:xfrm>
        </p:spPr>
        <p:txBody>
          <a:bodyPr/>
          <a:lstStyle/>
          <a:p>
            <a:r>
              <a:rPr lang="en-US" sz="2400" dirty="0"/>
              <a:t>Create your Bot (5/7)</a:t>
            </a:r>
            <a:endParaRPr lang="en-GB" sz="2400" dirty="0"/>
          </a:p>
        </p:txBody>
      </p:sp>
      <p:pic>
        <p:nvPicPr>
          <p:cNvPr id="5" name="Picture Placeholder 4" descr="Bot Service - Microsoft Azure - Internet Explorer">
            <a:hlinkClick r:id="rId2"/>
          </p:cNvPr>
          <p:cNvPicPr>
            <a:picLocks noGrp="1" noChangeAspect="1"/>
          </p:cNvPicPr>
          <p:nvPr>
            <p:ph type="pic" sz="quarter" idx="10"/>
          </p:nvPr>
        </p:nvPicPr>
        <p:blipFill>
          <a:blip r:embed="rId3"/>
          <a:srcRect l="117" r="117"/>
          <a:stretch>
            <a:fillRect/>
          </a:stretch>
        </p:blipFill>
        <p:spPr/>
      </p:pic>
      <p:sp>
        <p:nvSpPr>
          <p:cNvPr id="4" name="Content Placeholder 3"/>
          <p:cNvSpPr>
            <a:spLocks noGrp="1"/>
          </p:cNvSpPr>
          <p:nvPr>
            <p:ph sz="quarter" idx="11"/>
          </p:nvPr>
        </p:nvSpPr>
        <p:spPr>
          <a:xfrm>
            <a:off x="183263" y="1394165"/>
            <a:ext cx="3566121" cy="3757952"/>
          </a:xfrm>
        </p:spPr>
        <p:txBody>
          <a:bodyPr/>
          <a:lstStyle/>
          <a:p>
            <a:r>
              <a:rPr lang="en-US" sz="1800" dirty="0"/>
              <a:t>Paste your password</a:t>
            </a:r>
          </a:p>
          <a:p>
            <a:r>
              <a:rPr lang="en-US" sz="1800" dirty="0"/>
              <a:t>In Choose a Language, select C#</a:t>
            </a:r>
          </a:p>
          <a:p>
            <a:r>
              <a:rPr lang="en-US" sz="1800" dirty="0"/>
              <a:t>In Choose a Template, select </a:t>
            </a:r>
            <a:r>
              <a:rPr lang="en-GB" sz="1800" dirty="0"/>
              <a:t>Language understanding</a:t>
            </a:r>
          </a:p>
          <a:p>
            <a:r>
              <a:rPr lang="en-GB" sz="1800" dirty="0"/>
              <a:t>Agree to the Terms of Use</a:t>
            </a:r>
          </a:p>
          <a:p>
            <a:r>
              <a:rPr lang="en-US" sz="1800" dirty="0"/>
              <a:t>Click Create Bot</a:t>
            </a:r>
          </a:p>
          <a:p>
            <a:r>
              <a:rPr lang="en-US" sz="1800" dirty="0"/>
              <a:t>When the </a:t>
            </a:r>
            <a:r>
              <a:rPr lang="en-GB" sz="1800" dirty="0"/>
              <a:t>window “Connect Azure Bot Service to LUIS” appears, Sign in if asked, then click </a:t>
            </a:r>
            <a:r>
              <a:rPr lang="en-GB" sz="1800" b="1" dirty="0"/>
              <a:t>Continue</a:t>
            </a:r>
          </a:p>
          <a:p>
            <a:r>
              <a:rPr lang="en-GB" sz="1800" dirty="0"/>
              <a:t>Generating the bot will take a few minutes.</a:t>
            </a:r>
          </a:p>
        </p:txBody>
      </p:sp>
    </p:spTree>
    <p:extLst>
      <p:ext uri="{BB962C8B-B14F-4D97-AF65-F5344CB8AC3E}">
        <p14:creationId xmlns:p14="http://schemas.microsoft.com/office/powerpoint/2010/main" val="3193081476"/>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17065"/>
          </a:xfrm>
        </p:spPr>
        <p:txBody>
          <a:bodyPr/>
          <a:lstStyle/>
          <a:p>
            <a:r>
              <a:rPr lang="en-US" sz="2400" dirty="0"/>
              <a:t>Create your Bot (6/7)</a:t>
            </a:r>
            <a:endParaRPr lang="de-CH" sz="2400" dirty="0"/>
          </a:p>
        </p:txBody>
      </p:sp>
      <p:pic>
        <p:nvPicPr>
          <p:cNvPr id="5" name="Picture Placeholder 4" descr="Bot Service - Microsoft Azure - Internet Explorer"/>
          <p:cNvPicPr>
            <a:picLocks noGrp="1" noChangeAspect="1"/>
          </p:cNvPicPr>
          <p:nvPr>
            <p:ph type="pic" sz="quarter" idx="10"/>
          </p:nvPr>
        </p:nvPicPr>
        <p:blipFill>
          <a:blip r:embed="rId2"/>
          <a:srcRect l="117" r="117"/>
          <a:stretch>
            <a:fillRect/>
          </a:stretch>
        </p:blipFill>
        <p:spPr/>
      </p:pic>
      <p:sp>
        <p:nvSpPr>
          <p:cNvPr id="4" name="Content Placeholder 3"/>
          <p:cNvSpPr>
            <a:spLocks noGrp="1"/>
          </p:cNvSpPr>
          <p:nvPr>
            <p:ph sz="quarter" idx="11"/>
          </p:nvPr>
        </p:nvSpPr>
        <p:spPr>
          <a:xfrm>
            <a:off x="183263" y="1394165"/>
            <a:ext cx="3566121" cy="683264"/>
          </a:xfrm>
        </p:spPr>
        <p:txBody>
          <a:bodyPr/>
          <a:lstStyle/>
          <a:p>
            <a:r>
              <a:rPr lang="en-US" sz="1800" dirty="0"/>
              <a:t>Open the file </a:t>
            </a:r>
            <a:r>
              <a:rPr lang="en-US" sz="1800" dirty="0" err="1"/>
              <a:t>BasicLuisDialog.csx</a:t>
            </a:r>
            <a:endParaRPr lang="de-CH" sz="1800" dirty="0"/>
          </a:p>
        </p:txBody>
      </p:sp>
    </p:spTree>
    <p:extLst>
      <p:ext uri="{BB962C8B-B14F-4D97-AF65-F5344CB8AC3E}">
        <p14:creationId xmlns:p14="http://schemas.microsoft.com/office/powerpoint/2010/main" val="3324992786"/>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17065"/>
          </a:xfrm>
        </p:spPr>
        <p:txBody>
          <a:bodyPr/>
          <a:lstStyle/>
          <a:p>
            <a:r>
              <a:rPr lang="en-US" sz="2400" dirty="0"/>
              <a:t>Create your Bot (7/7)</a:t>
            </a:r>
            <a:endParaRPr lang="en-GB" sz="2400" dirty="0"/>
          </a:p>
        </p:txBody>
      </p:sp>
      <p:pic>
        <p:nvPicPr>
          <p:cNvPr id="5" name="Picture Placeholder 4" descr="Bot Service - Microsoft Azure - Internet Explorer">
            <a:hlinkClick r:id="rId2"/>
          </p:cNvPr>
          <p:cNvPicPr>
            <a:picLocks noGrp="1" noChangeAspect="1"/>
          </p:cNvPicPr>
          <p:nvPr>
            <p:ph type="pic" sz="quarter" idx="10"/>
          </p:nvPr>
        </p:nvPicPr>
        <p:blipFill>
          <a:blip r:embed="rId3"/>
          <a:srcRect l="117" r="117"/>
          <a:stretch>
            <a:fillRect/>
          </a:stretch>
        </p:blipFill>
        <p:spPr/>
      </p:pic>
      <p:sp>
        <p:nvSpPr>
          <p:cNvPr id="4" name="Content Placeholder 3"/>
          <p:cNvSpPr>
            <a:spLocks noGrp="1"/>
          </p:cNvSpPr>
          <p:nvPr>
            <p:ph sz="quarter" idx="11"/>
          </p:nvPr>
        </p:nvSpPr>
        <p:spPr>
          <a:xfrm>
            <a:off x="183263" y="1394165"/>
            <a:ext cx="3566121" cy="3037755"/>
          </a:xfrm>
        </p:spPr>
        <p:txBody>
          <a:bodyPr/>
          <a:lstStyle/>
          <a:p>
            <a:r>
              <a:rPr lang="en-US" sz="1800" dirty="0"/>
              <a:t>Replace the content with the content of the file Resources/Bot/</a:t>
            </a:r>
            <a:r>
              <a:rPr lang="en-US" sz="1800" dirty="0" err="1"/>
              <a:t>BasicLuisDialog.csx</a:t>
            </a:r>
            <a:endParaRPr lang="en-US" sz="1800" dirty="0"/>
          </a:p>
          <a:p>
            <a:r>
              <a:rPr lang="de-CH" sz="1800" b="1" dirty="0">
                <a:solidFill>
                  <a:srgbClr val="FF0000"/>
                </a:solidFill>
              </a:rPr>
              <a:t>⚠ Make sure you paste the code into the file BasicLuisDialog.csx !</a:t>
            </a:r>
          </a:p>
          <a:p>
            <a:r>
              <a:rPr lang="en-US" sz="1800" dirty="0"/>
              <a:t>We need the Logic App Request URL. You will find it in the next step or as printed in the PowerShell script.</a:t>
            </a:r>
            <a:endParaRPr lang="en-GB" sz="1800" dirty="0"/>
          </a:p>
        </p:txBody>
      </p:sp>
      <p:sp>
        <p:nvSpPr>
          <p:cNvPr id="6" name="Rectangular Callout 5"/>
          <p:cNvSpPr/>
          <p:nvPr/>
        </p:nvSpPr>
        <p:spPr bwMode="auto">
          <a:xfrm>
            <a:off x="7315505" y="5783237"/>
            <a:ext cx="1737341" cy="914390"/>
          </a:xfrm>
          <a:prstGeom prst="wedgeRectCallout">
            <a:avLst>
              <a:gd name="adj1" fmla="val -147320"/>
              <a:gd name="adj2" fmla="val -16149"/>
            </a:avLst>
          </a:prstGeom>
          <a:solidFill>
            <a:srgbClr val="FF0000"/>
          </a:solidFill>
          <a:ln w="28575">
            <a:solidFill>
              <a:schemeClr val="accent6">
                <a:lumMod val="1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de-CH" dirty="0"/>
              <a:t>⚠ Do not paste the code into run.csx!</a:t>
            </a:r>
            <a:endParaRPr lang="de-CH" sz="20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971441452"/>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849463"/>
          </a:xfrm>
        </p:spPr>
        <p:txBody>
          <a:bodyPr/>
          <a:lstStyle/>
          <a:p>
            <a:r>
              <a:rPr lang="en-US" sz="2400" dirty="0"/>
              <a:t>Integrate your Bot with your Logic App (1/2)</a:t>
            </a:r>
            <a:endParaRPr lang="en-GB" sz="2400" dirty="0"/>
          </a:p>
        </p:txBody>
      </p:sp>
      <p:sp>
        <p:nvSpPr>
          <p:cNvPr id="4" name="Content Placeholder 3"/>
          <p:cNvSpPr>
            <a:spLocks noGrp="1"/>
          </p:cNvSpPr>
          <p:nvPr>
            <p:ph sz="quarter" idx="11"/>
          </p:nvPr>
        </p:nvSpPr>
        <p:spPr>
          <a:xfrm>
            <a:off x="183263" y="1394165"/>
            <a:ext cx="3566121" cy="1292662"/>
          </a:xfrm>
        </p:spPr>
        <p:txBody>
          <a:bodyPr/>
          <a:lstStyle/>
          <a:p>
            <a:r>
              <a:rPr lang="en-US" sz="1800" dirty="0"/>
              <a:t>Navigate to your Logic App</a:t>
            </a:r>
          </a:p>
          <a:p>
            <a:r>
              <a:rPr lang="en-US" sz="1800" dirty="0">
                <a:sym typeface="Wingdings" panose="05000000000000000000" pitchFamily="2" charset="2"/>
              </a:rPr>
              <a:t>Click Edit</a:t>
            </a:r>
          </a:p>
          <a:p>
            <a:r>
              <a:rPr lang="en-US" sz="1800" dirty="0">
                <a:sym typeface="Wingdings" panose="05000000000000000000" pitchFamily="2" charset="2"/>
              </a:rPr>
              <a:t>Copy the HTTP POST URL to the clipboard</a:t>
            </a:r>
          </a:p>
        </p:txBody>
      </p:sp>
      <p:pic>
        <p:nvPicPr>
          <p:cNvPr id="7" name="Picture Placeholder 6" descr="Logic Apps Designer - Microsoft Azure - Internet Explorer">
            <a:hlinkClick r:id="rId2"/>
          </p:cNvPr>
          <p:cNvPicPr>
            <a:picLocks noGrp="1" noChangeAspect="1"/>
          </p:cNvPicPr>
          <p:nvPr>
            <p:ph type="pic" sz="quarter" idx="10"/>
          </p:nvPr>
        </p:nvPicPr>
        <p:blipFill>
          <a:blip r:embed="rId3"/>
          <a:srcRect l="117" r="117"/>
          <a:stretch>
            <a:fillRect/>
          </a:stretch>
        </p:blipFill>
        <p:spPr/>
      </p:pic>
    </p:spTree>
    <p:extLst>
      <p:ext uri="{BB962C8B-B14F-4D97-AF65-F5344CB8AC3E}">
        <p14:creationId xmlns:p14="http://schemas.microsoft.com/office/powerpoint/2010/main" val="3351579906"/>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849463"/>
          </a:xfrm>
        </p:spPr>
        <p:txBody>
          <a:bodyPr/>
          <a:lstStyle/>
          <a:p>
            <a:r>
              <a:rPr lang="en-US" sz="2400" dirty="0"/>
              <a:t>Integrate your Bot with your Logic App (2/2)</a:t>
            </a:r>
            <a:endParaRPr lang="en-GB" sz="2400" dirty="0"/>
          </a:p>
        </p:txBody>
      </p:sp>
      <p:sp>
        <p:nvSpPr>
          <p:cNvPr id="4" name="Content Placeholder 3"/>
          <p:cNvSpPr>
            <a:spLocks noGrp="1"/>
          </p:cNvSpPr>
          <p:nvPr>
            <p:ph sz="quarter" idx="11"/>
          </p:nvPr>
        </p:nvSpPr>
        <p:spPr>
          <a:xfrm>
            <a:off x="183263" y="1394165"/>
            <a:ext cx="3566121" cy="2573012"/>
          </a:xfrm>
        </p:spPr>
        <p:txBody>
          <a:bodyPr/>
          <a:lstStyle/>
          <a:p>
            <a:r>
              <a:rPr lang="en-US" sz="1800" dirty="0"/>
              <a:t>Paste the value of the Logic App Request URL into the </a:t>
            </a:r>
            <a:r>
              <a:rPr lang="en-US" sz="1800" dirty="0" err="1"/>
              <a:t>logicAppURL</a:t>
            </a:r>
            <a:r>
              <a:rPr lang="en-US" sz="1800" dirty="0"/>
              <a:t> constant definition, in </a:t>
            </a:r>
            <a:r>
              <a:rPr lang="en-US" sz="1800" dirty="0" err="1"/>
              <a:t>BasicLuisDialog.csx</a:t>
            </a:r>
            <a:r>
              <a:rPr lang="en-US" sz="1800" dirty="0"/>
              <a:t>.</a:t>
            </a:r>
          </a:p>
          <a:p>
            <a:pPr lvl="1"/>
            <a:r>
              <a:rPr lang="en-US" dirty="0"/>
              <a:t>Leave the </a:t>
            </a:r>
            <a:r>
              <a:rPr lang="en-US" dirty="0" err="1"/>
              <a:t>mlWebService</a:t>
            </a:r>
            <a:r>
              <a:rPr lang="en-US" dirty="0"/>
              <a:t>* constants as-is for now, we will fill them in later.</a:t>
            </a:r>
          </a:p>
          <a:p>
            <a:r>
              <a:rPr lang="en-US" dirty="0"/>
              <a:t>Click </a:t>
            </a:r>
            <a:r>
              <a:rPr lang="en-US" b="1" dirty="0"/>
              <a:t>Save</a:t>
            </a:r>
            <a:endParaRPr lang="en-US" dirty="0"/>
          </a:p>
        </p:txBody>
      </p:sp>
      <p:pic>
        <p:nvPicPr>
          <p:cNvPr id="7" name="Picture Placeholder 6" descr="Bot Service - Microsoft Azure - Internet Explorer">
            <a:hlinkClick r:id="rId2"/>
          </p:cNvPr>
          <p:cNvPicPr>
            <a:picLocks noGrp="1" noChangeAspect="1"/>
          </p:cNvPicPr>
          <p:nvPr>
            <p:ph type="pic" sz="quarter" idx="10"/>
          </p:nvPr>
        </p:nvPicPr>
        <p:blipFill>
          <a:blip r:embed="rId3"/>
          <a:srcRect l="117" r="117"/>
          <a:stretch>
            <a:fillRect/>
          </a:stretch>
        </p:blipFill>
        <p:spPr/>
      </p:pic>
    </p:spTree>
    <p:extLst>
      <p:ext uri="{BB962C8B-B14F-4D97-AF65-F5344CB8AC3E}">
        <p14:creationId xmlns:p14="http://schemas.microsoft.com/office/powerpoint/2010/main" val="3184525275"/>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72464"/>
          </a:xfrm>
        </p:spPr>
        <p:txBody>
          <a:bodyPr/>
          <a:lstStyle/>
          <a:p>
            <a:r>
              <a:rPr lang="en-US" dirty="0"/>
              <a:t>Verify Power BI access</a:t>
            </a:r>
            <a:endParaRPr lang="de-CH" dirty="0"/>
          </a:p>
        </p:txBody>
      </p:sp>
      <p:pic>
        <p:nvPicPr>
          <p:cNvPr id="5" name="Picture Placeholder 4" descr="Sign in | Microsoft Power BI - Internet Explorer"/>
          <p:cNvPicPr>
            <a:picLocks noGrp="1" noChangeAspect="1"/>
          </p:cNvPicPr>
          <p:nvPr>
            <p:ph type="pic" sz="quarter" idx="10"/>
          </p:nvPr>
        </p:nvPicPr>
        <p:blipFill>
          <a:blip r:embed="rId2"/>
          <a:srcRect l="117" r="117"/>
          <a:stretch>
            <a:fillRect/>
          </a:stretch>
        </p:blipFill>
        <p:spPr/>
      </p:pic>
      <p:sp>
        <p:nvSpPr>
          <p:cNvPr id="4" name="Content Placeholder 3"/>
          <p:cNvSpPr>
            <a:spLocks noGrp="1"/>
          </p:cNvSpPr>
          <p:nvPr>
            <p:ph sz="quarter" idx="11"/>
          </p:nvPr>
        </p:nvSpPr>
        <p:spPr>
          <a:xfrm>
            <a:off x="183263" y="1394165"/>
            <a:ext cx="3566121" cy="4308872"/>
          </a:xfrm>
        </p:spPr>
        <p:txBody>
          <a:bodyPr/>
          <a:lstStyle/>
          <a:p>
            <a:r>
              <a:rPr lang="en-US" dirty="0"/>
              <a:t>Navigate to </a:t>
            </a:r>
            <a:r>
              <a:rPr lang="en-US" dirty="0">
                <a:hlinkClick r:id="rId3"/>
              </a:rPr>
              <a:t>https://app.powerbi.com/</a:t>
            </a:r>
            <a:endParaRPr lang="en-US" dirty="0"/>
          </a:p>
          <a:p>
            <a:r>
              <a:rPr lang="en-US" dirty="0"/>
              <a:t>Sign in with your corporate credentials</a:t>
            </a:r>
          </a:p>
          <a:p>
            <a:r>
              <a:rPr lang="en-US" b="1" dirty="0"/>
              <a:t>Check that your sign-in is successful</a:t>
            </a:r>
          </a:p>
          <a:p>
            <a:r>
              <a:rPr lang="en-US" i="1" dirty="0"/>
              <a:t>NB: it is fine to use a personal account (for example linked to an Azure Pass) for creating Azure resources for the lab, and a corporate account for Power BI.</a:t>
            </a:r>
          </a:p>
          <a:p>
            <a:endParaRPr lang="de-CH" dirty="0"/>
          </a:p>
        </p:txBody>
      </p:sp>
    </p:spTree>
    <p:extLst>
      <p:ext uri="{BB962C8B-B14F-4D97-AF65-F5344CB8AC3E}">
        <p14:creationId xmlns:p14="http://schemas.microsoft.com/office/powerpoint/2010/main" val="368430184"/>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849463"/>
          </a:xfrm>
        </p:spPr>
        <p:txBody>
          <a:bodyPr/>
          <a:lstStyle/>
          <a:p>
            <a:r>
              <a:rPr lang="en-US" sz="2400" dirty="0"/>
              <a:t>Set up Language Understanding (1/3)</a:t>
            </a:r>
            <a:endParaRPr lang="en-GB" sz="2400" dirty="0"/>
          </a:p>
        </p:txBody>
      </p:sp>
      <p:pic>
        <p:nvPicPr>
          <p:cNvPr id="5" name="Picture Placeholder 4" descr="LUIS: My Applications - Internet Explorer">
            <a:hlinkClick r:id="rId2"/>
          </p:cNvPr>
          <p:cNvPicPr>
            <a:picLocks noGrp="1" noChangeAspect="1"/>
          </p:cNvPicPr>
          <p:nvPr>
            <p:ph type="pic" sz="quarter" idx="10"/>
          </p:nvPr>
        </p:nvPicPr>
        <p:blipFill>
          <a:blip r:embed="rId3"/>
          <a:srcRect l="117" r="117"/>
          <a:stretch>
            <a:fillRect/>
          </a:stretch>
        </p:blipFill>
        <p:spPr/>
      </p:pic>
      <p:sp>
        <p:nvSpPr>
          <p:cNvPr id="4" name="Content Placeholder 3"/>
          <p:cNvSpPr>
            <a:spLocks noGrp="1"/>
          </p:cNvSpPr>
          <p:nvPr>
            <p:ph sz="quarter" idx="11"/>
          </p:nvPr>
        </p:nvSpPr>
        <p:spPr>
          <a:xfrm>
            <a:off x="183263" y="1394165"/>
            <a:ext cx="3566121" cy="2323713"/>
          </a:xfrm>
        </p:spPr>
        <p:txBody>
          <a:bodyPr/>
          <a:lstStyle/>
          <a:p>
            <a:r>
              <a:rPr lang="en-US" sz="1800" dirty="0"/>
              <a:t>Navigate to </a:t>
            </a:r>
            <a:r>
              <a:rPr lang="en-US" sz="1800" dirty="0">
                <a:hlinkClick r:id="rId4"/>
              </a:rPr>
              <a:t>https://luis.ai/</a:t>
            </a:r>
            <a:endParaRPr lang="en-US" sz="1800" dirty="0"/>
          </a:p>
          <a:p>
            <a:r>
              <a:rPr lang="en-US" sz="1800" dirty="0"/>
              <a:t>A LUIS application was created when the bot was generated, with a non-descriptive name. Rename your LUIS application to something like “CIS Bot”.</a:t>
            </a:r>
          </a:p>
          <a:p>
            <a:r>
              <a:rPr lang="en-US" sz="1800" dirty="0"/>
              <a:t>Click Edit.</a:t>
            </a:r>
          </a:p>
        </p:txBody>
      </p:sp>
    </p:spTree>
    <p:extLst>
      <p:ext uri="{BB962C8B-B14F-4D97-AF65-F5344CB8AC3E}">
        <p14:creationId xmlns:p14="http://schemas.microsoft.com/office/powerpoint/2010/main" val="1574069625"/>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849463"/>
          </a:xfrm>
        </p:spPr>
        <p:txBody>
          <a:bodyPr/>
          <a:lstStyle/>
          <a:p>
            <a:r>
              <a:rPr lang="en-US" sz="2400" dirty="0"/>
              <a:t>Set up Language Understanding (2/3)</a:t>
            </a:r>
            <a:endParaRPr lang="en-GB" sz="2400" dirty="0"/>
          </a:p>
        </p:txBody>
      </p:sp>
      <p:pic>
        <p:nvPicPr>
          <p:cNvPr id="5" name="Picture Placeholder 4" descr="LUIS: Edit Application - Internet Explorer">
            <a:hlinkClick r:id="rId2"/>
          </p:cNvPr>
          <p:cNvPicPr>
            <a:picLocks noGrp="1" noChangeAspect="1"/>
          </p:cNvPicPr>
          <p:nvPr>
            <p:ph type="pic" sz="quarter" idx="10"/>
          </p:nvPr>
        </p:nvPicPr>
        <p:blipFill>
          <a:blip r:embed="rId3"/>
          <a:srcRect l="117" r="117"/>
          <a:stretch>
            <a:fillRect/>
          </a:stretch>
        </p:blipFill>
        <p:spPr/>
      </p:pic>
      <p:sp>
        <p:nvSpPr>
          <p:cNvPr id="4" name="Content Placeholder 3"/>
          <p:cNvSpPr>
            <a:spLocks noGrp="1"/>
          </p:cNvSpPr>
          <p:nvPr>
            <p:ph sz="quarter" idx="11"/>
          </p:nvPr>
        </p:nvSpPr>
        <p:spPr>
          <a:xfrm>
            <a:off x="183263" y="1302727"/>
            <a:ext cx="3566121" cy="5752344"/>
          </a:xfrm>
        </p:spPr>
        <p:txBody>
          <a:bodyPr/>
          <a:lstStyle/>
          <a:p>
            <a:r>
              <a:rPr lang="en-US" sz="1800" dirty="0"/>
              <a:t>Only one Intent is defined: None. Use the + sign to create a new intent.</a:t>
            </a:r>
          </a:p>
          <a:p>
            <a:r>
              <a:rPr lang="en-US" sz="1800" dirty="0"/>
              <a:t>As intent name, enter </a:t>
            </a:r>
            <a:r>
              <a:rPr lang="en-US" sz="1800" dirty="0">
                <a:latin typeface="Lucida Console" panose="020B0609040504020204" pitchFamily="49" charset="0"/>
              </a:rPr>
              <a:t>complain about a model</a:t>
            </a:r>
          </a:p>
          <a:p>
            <a:r>
              <a:rPr lang="en-US" sz="1800" dirty="0"/>
              <a:t>As Example utterance, enter </a:t>
            </a:r>
            <a:r>
              <a:rPr lang="en-US" sz="1800" dirty="0">
                <a:latin typeface="Lucida Console" panose="020B0609040504020204" pitchFamily="49" charset="0"/>
              </a:rPr>
              <a:t>I think the Sable has an ugly design</a:t>
            </a:r>
          </a:p>
          <a:p>
            <a:r>
              <a:rPr lang="en-US" sz="1800" dirty="0"/>
              <a:t>Click Save</a:t>
            </a:r>
          </a:p>
          <a:p>
            <a:r>
              <a:rPr lang="en-US" sz="1800" dirty="0"/>
              <a:t>Now create yet another intent, with name </a:t>
            </a:r>
            <a:r>
              <a:rPr lang="en-US" sz="1800" dirty="0">
                <a:latin typeface="Lucida Console" panose="020B0609040504020204" pitchFamily="49" charset="0"/>
              </a:rPr>
              <a:t>get info about a model</a:t>
            </a:r>
            <a:r>
              <a:rPr lang="en-US" sz="1800" dirty="0"/>
              <a:t> and example utterance </a:t>
            </a:r>
            <a:r>
              <a:rPr lang="en-GB" sz="1800" dirty="0">
                <a:latin typeface="Lucida Console" panose="020B0609040504020204" pitchFamily="49" charset="0"/>
              </a:rPr>
              <a:t>What does the Wolverine have as </a:t>
            </a:r>
            <a:r>
              <a:rPr lang="en-GB" sz="1800" dirty="0" err="1">
                <a:latin typeface="Lucida Console" panose="020B0609040504020204" pitchFamily="49" charset="0"/>
              </a:rPr>
              <a:t>color</a:t>
            </a:r>
            <a:r>
              <a:rPr lang="en-GB" sz="1800" dirty="0">
                <a:latin typeface="Lucida Console" panose="020B0609040504020204" pitchFamily="49" charset="0"/>
              </a:rPr>
              <a:t>? </a:t>
            </a:r>
          </a:p>
          <a:p>
            <a:r>
              <a:rPr lang="en-US" sz="1800" dirty="0"/>
              <a:t>Note that the intent names match the attributes of the callback methods in the Bot code.</a:t>
            </a:r>
          </a:p>
          <a:p>
            <a:endParaRPr lang="en-GB" sz="1800" dirty="0"/>
          </a:p>
        </p:txBody>
      </p:sp>
    </p:spTree>
    <p:extLst>
      <p:ext uri="{BB962C8B-B14F-4D97-AF65-F5344CB8AC3E}">
        <p14:creationId xmlns:p14="http://schemas.microsoft.com/office/powerpoint/2010/main" val="4099774044"/>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849463"/>
          </a:xfrm>
        </p:spPr>
        <p:txBody>
          <a:bodyPr/>
          <a:lstStyle/>
          <a:p>
            <a:r>
              <a:rPr lang="en-US" sz="2400" dirty="0"/>
              <a:t>Set up Language Understanding (3/3)</a:t>
            </a:r>
            <a:endParaRPr lang="en-GB" sz="2400" dirty="0"/>
          </a:p>
        </p:txBody>
      </p:sp>
      <p:sp>
        <p:nvSpPr>
          <p:cNvPr id="4" name="Content Placeholder 3"/>
          <p:cNvSpPr>
            <a:spLocks noGrp="1"/>
          </p:cNvSpPr>
          <p:nvPr>
            <p:ph sz="quarter" idx="11"/>
          </p:nvPr>
        </p:nvSpPr>
        <p:spPr>
          <a:xfrm>
            <a:off x="183263" y="1394165"/>
            <a:ext cx="3566121" cy="5573834"/>
          </a:xfrm>
        </p:spPr>
        <p:txBody>
          <a:bodyPr/>
          <a:lstStyle/>
          <a:p>
            <a:r>
              <a:rPr lang="en-US" sz="1800" dirty="0"/>
              <a:t>Next to Entities, click on </a:t>
            </a:r>
            <a:r>
              <a:rPr lang="en-US" sz="1800" b="1" dirty="0"/>
              <a:t>Add customer entity</a:t>
            </a:r>
            <a:r>
              <a:rPr lang="en-US" sz="1800" dirty="0"/>
              <a:t>.</a:t>
            </a:r>
          </a:p>
          <a:p>
            <a:r>
              <a:rPr lang="en-US" sz="1800" dirty="0"/>
              <a:t>Enter “product”, keep entity type as Simple, and click Save.</a:t>
            </a:r>
          </a:p>
          <a:p>
            <a:r>
              <a:rPr lang="en-US" sz="1800" dirty="0"/>
              <a:t>Add a second entity called “attribute” and click Save.</a:t>
            </a:r>
          </a:p>
          <a:p>
            <a:r>
              <a:rPr lang="en-US" sz="1800" dirty="0"/>
              <a:t>Train &amp; Test</a:t>
            </a:r>
          </a:p>
          <a:p>
            <a:pPr lvl="1"/>
            <a:r>
              <a:rPr lang="en-US" sz="1600" dirty="0"/>
              <a:t>Train Application</a:t>
            </a:r>
          </a:p>
          <a:p>
            <a:r>
              <a:rPr lang="en-US" sz="1800" dirty="0"/>
              <a:t>Publish App</a:t>
            </a:r>
          </a:p>
          <a:p>
            <a:pPr lvl="1"/>
            <a:r>
              <a:rPr lang="en-US" sz="1600" dirty="0"/>
              <a:t>Add a new key to your account</a:t>
            </a:r>
          </a:p>
          <a:p>
            <a:pPr lvl="2"/>
            <a:r>
              <a:rPr lang="en-US" sz="1400" dirty="0"/>
              <a:t>Add a new key – use values output from script…</a:t>
            </a:r>
          </a:p>
          <a:p>
            <a:pPr lvl="2"/>
            <a:r>
              <a:rPr lang="en-US" sz="1400" dirty="0"/>
              <a:t>Save</a:t>
            </a:r>
          </a:p>
          <a:p>
            <a:pPr lvl="1"/>
            <a:r>
              <a:rPr lang="en-US" sz="1600" dirty="0"/>
              <a:t>Click browser back button</a:t>
            </a:r>
          </a:p>
          <a:p>
            <a:pPr lvl="1"/>
            <a:r>
              <a:rPr lang="en-US" sz="1600" dirty="0"/>
              <a:t>Click Endpoint Key drop-down and choose the account key created earlier</a:t>
            </a:r>
          </a:p>
          <a:p>
            <a:pPr lvl="1"/>
            <a:r>
              <a:rPr lang="en-US" sz="1600" dirty="0"/>
              <a:t>Publish</a:t>
            </a:r>
          </a:p>
          <a:p>
            <a:pPr lvl="2"/>
            <a:endParaRPr lang="en-US" sz="1400" dirty="0"/>
          </a:p>
        </p:txBody>
      </p:sp>
      <p:pic>
        <p:nvPicPr>
          <p:cNvPr id="8" name="Picture Placeholder 7" descr="LUIS: Edit Application - Internet Explorer">
            <a:hlinkClick r:id="rId2"/>
          </p:cNvPr>
          <p:cNvPicPr>
            <a:picLocks noGrp="1" noChangeAspect="1"/>
          </p:cNvPicPr>
          <p:nvPr>
            <p:ph type="pic" sz="quarter" idx="10"/>
          </p:nvPr>
        </p:nvPicPr>
        <p:blipFill>
          <a:blip r:embed="rId3"/>
          <a:srcRect l="117" r="117"/>
          <a:stretch>
            <a:fillRect/>
          </a:stretch>
        </p:blipFill>
        <p:spPr/>
      </p:pic>
    </p:spTree>
    <p:extLst>
      <p:ext uri="{BB962C8B-B14F-4D97-AF65-F5344CB8AC3E}">
        <p14:creationId xmlns:p14="http://schemas.microsoft.com/office/powerpoint/2010/main" val="2100175052"/>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849463"/>
          </a:xfrm>
        </p:spPr>
        <p:txBody>
          <a:bodyPr/>
          <a:lstStyle/>
          <a:p>
            <a:r>
              <a:rPr lang="en-US" sz="2400" dirty="0"/>
              <a:t>Update Bot Service LUIS API Key  </a:t>
            </a:r>
            <a:endParaRPr lang="en-GB" sz="2400" dirty="0"/>
          </a:p>
        </p:txBody>
      </p:sp>
      <p:sp>
        <p:nvSpPr>
          <p:cNvPr id="4" name="Content Placeholder 3"/>
          <p:cNvSpPr>
            <a:spLocks noGrp="1"/>
          </p:cNvSpPr>
          <p:nvPr>
            <p:ph sz="quarter" idx="11"/>
          </p:nvPr>
        </p:nvSpPr>
        <p:spPr>
          <a:xfrm>
            <a:off x="183263" y="1302726"/>
            <a:ext cx="3566121" cy="5447645"/>
          </a:xfrm>
        </p:spPr>
        <p:txBody>
          <a:bodyPr/>
          <a:lstStyle/>
          <a:p>
            <a:pPr marL="0" indent="0">
              <a:buNone/>
            </a:pPr>
            <a:r>
              <a:rPr lang="en-US" sz="1800" i="1" dirty="0"/>
              <a:t>A free version of LUIS was created with the Bot Service, but the quota of the free service is limited.  We need to update the </a:t>
            </a:r>
            <a:r>
              <a:rPr lang="en-US" sz="1800" i="1" dirty="0" err="1"/>
              <a:t>LuisAPIKey</a:t>
            </a:r>
            <a:r>
              <a:rPr lang="en-US" sz="1800" i="1" dirty="0"/>
              <a:t> setting with the key of the LUIS account you created earlier.</a:t>
            </a:r>
          </a:p>
          <a:p>
            <a:r>
              <a:rPr lang="en-US" sz="1800" dirty="0"/>
              <a:t>Go to Bot Service created earlier.</a:t>
            </a:r>
          </a:p>
          <a:p>
            <a:r>
              <a:rPr lang="en-US" sz="1800" dirty="0"/>
              <a:t>Click on </a:t>
            </a:r>
            <a:r>
              <a:rPr lang="en-US" sz="1800" b="1" dirty="0"/>
              <a:t>SETTINGS</a:t>
            </a:r>
            <a:r>
              <a:rPr lang="en-US" sz="1800" dirty="0"/>
              <a:t> tab</a:t>
            </a:r>
          </a:p>
          <a:p>
            <a:r>
              <a:rPr lang="en-US" sz="1800" dirty="0"/>
              <a:t>Scroll down and click on </a:t>
            </a:r>
            <a:r>
              <a:rPr lang="en-US" sz="1800" b="1" dirty="0"/>
              <a:t>Open</a:t>
            </a:r>
            <a:r>
              <a:rPr lang="en-US" sz="1800" dirty="0"/>
              <a:t>, next to </a:t>
            </a:r>
            <a:r>
              <a:rPr lang="en-US" sz="1800" b="1" dirty="0"/>
              <a:t>Application</a:t>
            </a:r>
            <a:r>
              <a:rPr lang="en-US" sz="1800" dirty="0"/>
              <a:t> </a:t>
            </a:r>
            <a:r>
              <a:rPr lang="en-US" sz="1800" b="1" dirty="0"/>
              <a:t>settings</a:t>
            </a:r>
          </a:p>
          <a:p>
            <a:r>
              <a:rPr lang="en-US" sz="1800" dirty="0"/>
              <a:t>Scroll down and look for </a:t>
            </a:r>
            <a:r>
              <a:rPr lang="en-US" sz="1800" dirty="0" err="1"/>
              <a:t>LuisAPIKey</a:t>
            </a:r>
            <a:r>
              <a:rPr lang="en-US" sz="1800" dirty="0"/>
              <a:t> setting and replace the value with the LUIS API key, generated from last step or from 210-create-bot.ps1 script.</a:t>
            </a:r>
          </a:p>
          <a:p>
            <a:r>
              <a:rPr lang="en-US" sz="1800" dirty="0"/>
              <a:t>Click </a:t>
            </a:r>
            <a:r>
              <a:rPr lang="en-US" sz="1800" b="1" dirty="0"/>
              <a:t>Save</a:t>
            </a:r>
            <a:endParaRPr lang="en-US" sz="1800" dirty="0"/>
          </a:p>
        </p:txBody>
      </p:sp>
      <p:pic>
        <p:nvPicPr>
          <p:cNvPr id="7" name="Picture Placeholder 6" descr="Bot Service - Microsoft Azure - Internet Explorer">
            <a:hlinkClick r:id="rId2"/>
          </p:cNvPr>
          <p:cNvPicPr>
            <a:picLocks noGrp="1" noChangeAspect="1"/>
          </p:cNvPicPr>
          <p:nvPr>
            <p:ph type="pic" sz="quarter" idx="10"/>
          </p:nvPr>
        </p:nvPicPr>
        <p:blipFill>
          <a:blip r:embed="rId3"/>
          <a:srcRect l="117" r="117"/>
          <a:stretch>
            <a:fillRect/>
          </a:stretch>
        </p:blipFill>
        <p:spPr/>
      </p:pic>
    </p:spTree>
    <p:extLst>
      <p:ext uri="{BB962C8B-B14F-4D97-AF65-F5344CB8AC3E}">
        <p14:creationId xmlns:p14="http://schemas.microsoft.com/office/powerpoint/2010/main" val="3365640989"/>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849463"/>
          </a:xfrm>
        </p:spPr>
        <p:txBody>
          <a:bodyPr/>
          <a:lstStyle/>
          <a:p>
            <a:r>
              <a:rPr lang="en-US" sz="2400" dirty="0"/>
              <a:t>Simulate interactions with your Bot (1/4)</a:t>
            </a:r>
            <a:endParaRPr lang="en-GB" sz="2400" dirty="0"/>
          </a:p>
        </p:txBody>
      </p:sp>
      <p:pic>
        <p:nvPicPr>
          <p:cNvPr id="5" name="Picture Placeholder 4" descr="Bot Service - Microsoft Azure - Internet Explorer">
            <a:hlinkClick r:id="rId2"/>
          </p:cNvPr>
          <p:cNvPicPr>
            <a:picLocks noGrp="1" noChangeAspect="1"/>
          </p:cNvPicPr>
          <p:nvPr>
            <p:ph type="pic" sz="quarter" idx="10"/>
          </p:nvPr>
        </p:nvPicPr>
        <p:blipFill>
          <a:blip r:embed="rId3"/>
          <a:srcRect l="117" r="117"/>
          <a:stretch>
            <a:fillRect/>
          </a:stretch>
        </p:blipFill>
        <p:spPr/>
      </p:pic>
      <p:sp>
        <p:nvSpPr>
          <p:cNvPr id="4" name="Content Placeholder 3"/>
          <p:cNvSpPr>
            <a:spLocks noGrp="1"/>
          </p:cNvSpPr>
          <p:nvPr>
            <p:ph sz="quarter" idx="11"/>
          </p:nvPr>
        </p:nvSpPr>
        <p:spPr>
          <a:xfrm>
            <a:off x="183263" y="1394165"/>
            <a:ext cx="3566121" cy="2822311"/>
          </a:xfrm>
        </p:spPr>
        <p:txBody>
          <a:bodyPr/>
          <a:lstStyle/>
          <a:p>
            <a:pPr marL="0" indent="0">
              <a:buNone/>
            </a:pPr>
            <a:r>
              <a:rPr lang="en-US" sz="1800" i="1" dirty="0"/>
              <a:t>The hackathon files include a PowerShell script that simulates a few hundred human interactions with the bot. To communicate with the bot, the script requires a Web Chat channel access key.</a:t>
            </a:r>
          </a:p>
          <a:p>
            <a:r>
              <a:rPr lang="en-US" sz="1800" dirty="0"/>
              <a:t>Click the Channels tab, then, under Web Chat, click Edit.</a:t>
            </a:r>
          </a:p>
          <a:p>
            <a:endParaRPr lang="en-GB" dirty="0"/>
          </a:p>
        </p:txBody>
      </p:sp>
    </p:spTree>
    <p:extLst>
      <p:ext uri="{BB962C8B-B14F-4D97-AF65-F5344CB8AC3E}">
        <p14:creationId xmlns:p14="http://schemas.microsoft.com/office/powerpoint/2010/main" val="394021163"/>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849463"/>
          </a:xfrm>
        </p:spPr>
        <p:txBody>
          <a:bodyPr/>
          <a:lstStyle/>
          <a:p>
            <a:r>
              <a:rPr lang="en-US" sz="2400" dirty="0"/>
              <a:t>Simulate interactions with your Bot (2/4)</a:t>
            </a:r>
            <a:endParaRPr lang="en-GB" sz="2400" dirty="0"/>
          </a:p>
        </p:txBody>
      </p:sp>
      <p:pic>
        <p:nvPicPr>
          <p:cNvPr id="5" name="Picture Placeholder 4" descr="Configure algattikcisbot on Web Chat - Internet Explorer">
            <a:hlinkClick r:id="rId2"/>
          </p:cNvPr>
          <p:cNvPicPr>
            <a:picLocks noGrp="1" noChangeAspect="1"/>
          </p:cNvPicPr>
          <p:nvPr>
            <p:ph type="pic" sz="quarter" idx="10"/>
          </p:nvPr>
        </p:nvPicPr>
        <p:blipFill>
          <a:blip r:embed="rId3"/>
          <a:srcRect l="117" r="117"/>
          <a:stretch>
            <a:fillRect/>
          </a:stretch>
        </p:blipFill>
        <p:spPr/>
      </p:pic>
      <p:sp>
        <p:nvSpPr>
          <p:cNvPr id="4" name="Content Placeholder 3"/>
          <p:cNvSpPr>
            <a:spLocks noGrp="1"/>
          </p:cNvSpPr>
          <p:nvPr>
            <p:ph sz="quarter" idx="11"/>
          </p:nvPr>
        </p:nvSpPr>
        <p:spPr>
          <a:xfrm>
            <a:off x="183263" y="1394165"/>
            <a:ext cx="3566121" cy="1021818"/>
          </a:xfrm>
        </p:spPr>
        <p:txBody>
          <a:bodyPr/>
          <a:lstStyle/>
          <a:p>
            <a:r>
              <a:rPr lang="en-US" sz="1800" dirty="0"/>
              <a:t>Click Add new site and name your site Simulator.</a:t>
            </a:r>
          </a:p>
          <a:p>
            <a:r>
              <a:rPr lang="en-US" sz="1800" dirty="0"/>
              <a:t>Click Done.</a:t>
            </a:r>
            <a:endParaRPr lang="en-GB" sz="1800" dirty="0"/>
          </a:p>
        </p:txBody>
      </p:sp>
    </p:spTree>
    <p:extLst>
      <p:ext uri="{BB962C8B-B14F-4D97-AF65-F5344CB8AC3E}">
        <p14:creationId xmlns:p14="http://schemas.microsoft.com/office/powerpoint/2010/main" val="1667251839"/>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849463"/>
          </a:xfrm>
        </p:spPr>
        <p:txBody>
          <a:bodyPr/>
          <a:lstStyle/>
          <a:p>
            <a:r>
              <a:rPr lang="en-US" sz="2400" dirty="0"/>
              <a:t>Simulate interactions with your Bot (3/4)</a:t>
            </a:r>
            <a:endParaRPr lang="en-GB" sz="2400" dirty="0"/>
          </a:p>
        </p:txBody>
      </p:sp>
      <p:pic>
        <p:nvPicPr>
          <p:cNvPr id="5" name="Picture Placeholder 4" descr="Configure algattikcisbot on Web Chat - Internet Explorer">
            <a:hlinkClick r:id="rId2"/>
          </p:cNvPr>
          <p:cNvPicPr>
            <a:picLocks noGrp="1" noChangeAspect="1"/>
          </p:cNvPicPr>
          <p:nvPr>
            <p:ph type="pic" sz="quarter" idx="10"/>
          </p:nvPr>
        </p:nvPicPr>
        <p:blipFill>
          <a:blip r:embed="rId3"/>
          <a:srcRect l="117" r="117"/>
          <a:stretch>
            <a:fillRect/>
          </a:stretch>
        </p:blipFill>
        <p:spPr/>
      </p:pic>
      <p:sp>
        <p:nvSpPr>
          <p:cNvPr id="4" name="Content Placeholder 3"/>
          <p:cNvSpPr>
            <a:spLocks noGrp="1"/>
          </p:cNvSpPr>
          <p:nvPr>
            <p:ph sz="quarter" idx="11"/>
          </p:nvPr>
        </p:nvSpPr>
        <p:spPr>
          <a:xfrm>
            <a:off x="183263" y="1394165"/>
            <a:ext cx="3566121" cy="932563"/>
          </a:xfrm>
        </p:spPr>
        <p:txBody>
          <a:bodyPr/>
          <a:lstStyle/>
          <a:p>
            <a:r>
              <a:rPr lang="en-US" sz="1800" dirty="0"/>
              <a:t>Under the first Secret key, click show and copy the key to the clipboard.</a:t>
            </a:r>
            <a:endParaRPr lang="en-GB" sz="1800" dirty="0"/>
          </a:p>
        </p:txBody>
      </p:sp>
    </p:spTree>
    <p:extLst>
      <p:ext uri="{BB962C8B-B14F-4D97-AF65-F5344CB8AC3E}">
        <p14:creationId xmlns:p14="http://schemas.microsoft.com/office/powerpoint/2010/main" val="1851627557"/>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849463"/>
          </a:xfrm>
        </p:spPr>
        <p:txBody>
          <a:bodyPr/>
          <a:lstStyle/>
          <a:p>
            <a:r>
              <a:rPr lang="en-US" sz="2400" dirty="0"/>
              <a:t>Simulate interactions with your Bot (4/4)</a:t>
            </a:r>
            <a:endParaRPr lang="en-GB" sz="2400" dirty="0"/>
          </a:p>
        </p:txBody>
      </p:sp>
      <p:sp>
        <p:nvSpPr>
          <p:cNvPr id="4" name="Content Placeholder 3"/>
          <p:cNvSpPr>
            <a:spLocks noGrp="1"/>
          </p:cNvSpPr>
          <p:nvPr>
            <p:ph sz="quarter" idx="11"/>
          </p:nvPr>
        </p:nvSpPr>
        <p:spPr>
          <a:xfrm>
            <a:off x="183263" y="1394165"/>
            <a:ext cx="4571950" cy="4539704"/>
          </a:xfrm>
        </p:spPr>
        <p:txBody>
          <a:bodyPr/>
          <a:lstStyle/>
          <a:p>
            <a:r>
              <a:rPr lang="en-US" sz="1800" dirty="0"/>
              <a:t>Note:</a:t>
            </a:r>
            <a:r>
              <a:rPr lang="en-US" sz="1800" i="1" dirty="0"/>
              <a:t> Need to run either Unblock-File or Set-</a:t>
            </a:r>
            <a:r>
              <a:rPr lang="en-US" sz="1800" i="1" dirty="0" err="1"/>
              <a:t>ExecutionPolicy</a:t>
            </a:r>
            <a:r>
              <a:rPr lang="en-US" sz="1800" i="1" dirty="0"/>
              <a:t> to allow this remote script on run on local computer.</a:t>
            </a:r>
          </a:p>
          <a:p>
            <a:r>
              <a:rPr lang="en-US" sz="1800" dirty="0"/>
              <a:t>In PowerShell, run the script Scripts\220-run-simulator.ps1.</a:t>
            </a:r>
          </a:p>
          <a:p>
            <a:r>
              <a:rPr lang="en-US" sz="1800" dirty="0"/>
              <a:t>When prompted for the Bot Webchat secret, paste the key from the previous step.</a:t>
            </a:r>
          </a:p>
          <a:p>
            <a:r>
              <a:rPr lang="en-US" sz="1800" dirty="0"/>
              <a:t>Let the simulator run for a few minutes. Then continue to the next steps, leaving the simulator running in the background.</a:t>
            </a:r>
          </a:p>
          <a:p>
            <a:r>
              <a:rPr lang="en-US" sz="1800" dirty="0"/>
              <a:t>You might see Bad Gateway errors.  It’s OK to ignore them.</a:t>
            </a:r>
          </a:p>
          <a:p>
            <a:r>
              <a:rPr lang="en-US" sz="1800" dirty="0"/>
              <a:t>Good time for a break.</a:t>
            </a:r>
          </a:p>
          <a:p>
            <a:endParaRPr lang="en-GB" dirty="0"/>
          </a:p>
        </p:txBody>
      </p:sp>
      <p:pic>
        <p:nvPicPr>
          <p:cNvPr id="5" name="Picture 4"/>
          <p:cNvPicPr>
            <a:picLocks noChangeAspect="1"/>
          </p:cNvPicPr>
          <p:nvPr/>
        </p:nvPicPr>
        <p:blipFill>
          <a:blip r:embed="rId2"/>
          <a:stretch>
            <a:fillRect/>
          </a:stretch>
        </p:blipFill>
        <p:spPr>
          <a:xfrm>
            <a:off x="5395286" y="2217116"/>
            <a:ext cx="5353050" cy="2238375"/>
          </a:xfrm>
          <a:prstGeom prst="rect">
            <a:avLst/>
          </a:prstGeom>
        </p:spPr>
      </p:pic>
    </p:spTree>
    <p:extLst>
      <p:ext uri="{BB962C8B-B14F-4D97-AF65-F5344CB8AC3E}">
        <p14:creationId xmlns:p14="http://schemas.microsoft.com/office/powerpoint/2010/main" val="4019803467"/>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849463"/>
          </a:xfrm>
        </p:spPr>
        <p:txBody>
          <a:bodyPr/>
          <a:lstStyle/>
          <a:p>
            <a:r>
              <a:rPr lang="en-US" sz="2400" dirty="0"/>
              <a:t>Train Language Understanding Module (1/3)</a:t>
            </a:r>
            <a:endParaRPr lang="en-GB" sz="2400" dirty="0"/>
          </a:p>
        </p:txBody>
      </p:sp>
      <p:sp>
        <p:nvSpPr>
          <p:cNvPr id="4" name="Content Placeholder 3"/>
          <p:cNvSpPr>
            <a:spLocks noGrp="1"/>
          </p:cNvSpPr>
          <p:nvPr>
            <p:ph sz="quarter" idx="11"/>
          </p:nvPr>
        </p:nvSpPr>
        <p:spPr>
          <a:xfrm>
            <a:off x="183263" y="1394165"/>
            <a:ext cx="3566121" cy="2788456"/>
          </a:xfrm>
        </p:spPr>
        <p:txBody>
          <a:bodyPr/>
          <a:lstStyle/>
          <a:p>
            <a:pPr marL="0" indent="0">
              <a:buNone/>
            </a:pPr>
            <a:r>
              <a:rPr lang="en-US" sz="1800" i="1" dirty="0"/>
              <a:t>Use Active Learning to improve LUIS model.</a:t>
            </a:r>
            <a:endParaRPr lang="en-US" sz="1800" dirty="0"/>
          </a:p>
          <a:p>
            <a:r>
              <a:rPr lang="en-US" sz="1800" dirty="0"/>
              <a:t>Return to your LUIS application (</a:t>
            </a:r>
            <a:r>
              <a:rPr lang="en-US" sz="1800" dirty="0">
                <a:hlinkClick r:id="rId2"/>
              </a:rPr>
              <a:t>https://luis.ai</a:t>
            </a:r>
            <a:r>
              <a:rPr lang="en-US" sz="1800" dirty="0"/>
              <a:t>)</a:t>
            </a:r>
          </a:p>
          <a:p>
            <a:r>
              <a:rPr lang="en-US" sz="1800" dirty="0"/>
              <a:t>Click Intents, choose any intents, then </a:t>
            </a:r>
            <a:r>
              <a:rPr lang="en-US" sz="1800" b="1" dirty="0"/>
              <a:t>Suggested utterances</a:t>
            </a:r>
            <a:r>
              <a:rPr lang="en-US" sz="1800" dirty="0"/>
              <a:t>. Utterances from the simulator will appear. (It may take a few minutes before they appear.)</a:t>
            </a:r>
          </a:p>
        </p:txBody>
      </p:sp>
      <p:pic>
        <p:nvPicPr>
          <p:cNvPr id="11" name="Picture Placeholder 10" descr="LUIS: Edit Application - Internet Explorer">
            <a:hlinkClick r:id="rId3"/>
          </p:cNvPr>
          <p:cNvPicPr>
            <a:picLocks noGrp="1" noChangeAspect="1"/>
          </p:cNvPicPr>
          <p:nvPr>
            <p:ph type="pic" sz="quarter" idx="10"/>
          </p:nvPr>
        </p:nvPicPr>
        <p:blipFill>
          <a:blip r:embed="rId4"/>
          <a:srcRect l="117" r="117"/>
          <a:stretch>
            <a:fillRect/>
          </a:stretch>
        </p:blipFill>
        <p:spPr/>
      </p:pic>
    </p:spTree>
    <p:extLst>
      <p:ext uri="{BB962C8B-B14F-4D97-AF65-F5344CB8AC3E}">
        <p14:creationId xmlns:p14="http://schemas.microsoft.com/office/powerpoint/2010/main" val="1954875234"/>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750012" cy="1181862"/>
          </a:xfrm>
        </p:spPr>
        <p:txBody>
          <a:bodyPr/>
          <a:lstStyle/>
          <a:p>
            <a:r>
              <a:rPr lang="en-US" sz="2400" dirty="0"/>
              <a:t>Train Language Understanding Module (2/3)</a:t>
            </a:r>
            <a:endParaRPr lang="en-GB" sz="2400" dirty="0"/>
          </a:p>
        </p:txBody>
      </p:sp>
      <p:pic>
        <p:nvPicPr>
          <p:cNvPr id="5" name="Picture Placeholder 4" descr="LUIS: Edit Application - Internet Explorer">
            <a:hlinkClick r:id="rId2"/>
          </p:cNvPr>
          <p:cNvPicPr>
            <a:picLocks noGrp="1" noChangeAspect="1"/>
          </p:cNvPicPr>
          <p:nvPr>
            <p:ph type="pic" sz="quarter" idx="10"/>
          </p:nvPr>
        </p:nvPicPr>
        <p:blipFill>
          <a:blip r:embed="rId3"/>
          <a:srcRect l="117" r="117"/>
          <a:stretch>
            <a:fillRect/>
          </a:stretch>
        </p:blipFill>
        <p:spPr/>
      </p:pic>
      <p:sp>
        <p:nvSpPr>
          <p:cNvPr id="4" name="Content Placeholder 3"/>
          <p:cNvSpPr>
            <a:spLocks noGrp="1"/>
          </p:cNvSpPr>
          <p:nvPr>
            <p:ph sz="quarter" idx="11"/>
          </p:nvPr>
        </p:nvSpPr>
        <p:spPr>
          <a:xfrm>
            <a:off x="183263" y="1394165"/>
            <a:ext cx="3566121" cy="4034951"/>
          </a:xfrm>
        </p:spPr>
        <p:txBody>
          <a:bodyPr/>
          <a:lstStyle/>
          <a:p>
            <a:r>
              <a:rPr lang="en-US" sz="1800" dirty="0"/>
              <a:t>Assign utterances to them to the correct intent and identify the correct entities within the utterances.</a:t>
            </a:r>
          </a:p>
          <a:p>
            <a:r>
              <a:rPr lang="en-US" sz="1800" dirty="0"/>
              <a:t>After you’ve labeled at least a dozen utterances, click Train at the bottom of the screen.</a:t>
            </a:r>
          </a:p>
          <a:p>
            <a:r>
              <a:rPr lang="en-US" sz="1800" dirty="0"/>
              <a:t>Then review how the now-trained model correctly classifies the remaining utterances and identifies entities in them (if not, correct them and retrain the model until you’re satisfied).</a:t>
            </a:r>
            <a:endParaRPr lang="en-GB" sz="1800" dirty="0"/>
          </a:p>
        </p:txBody>
      </p:sp>
    </p:spTree>
    <p:extLst>
      <p:ext uri="{BB962C8B-B14F-4D97-AF65-F5344CB8AC3E}">
        <p14:creationId xmlns:p14="http://schemas.microsoft.com/office/powerpoint/2010/main" val="3226225066"/>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Part 1: Customer story</a:t>
            </a:r>
            <a:endParaRPr lang="en-GB" dirty="0"/>
          </a:p>
        </p:txBody>
      </p:sp>
      <p:sp>
        <p:nvSpPr>
          <p:cNvPr id="7" name="Text Placeholder 6"/>
          <p:cNvSpPr>
            <a:spLocks noGrp="1"/>
          </p:cNvSpPr>
          <p:nvPr>
            <p:ph type="body" sz="quarter" idx="10"/>
          </p:nvPr>
        </p:nvSpPr>
        <p:spPr/>
        <p:txBody>
          <a:bodyPr/>
          <a:lstStyle/>
          <a:p>
            <a:endParaRPr lang="en-GB" dirty="0"/>
          </a:p>
        </p:txBody>
      </p:sp>
    </p:spTree>
    <p:extLst>
      <p:ext uri="{BB962C8B-B14F-4D97-AF65-F5344CB8AC3E}">
        <p14:creationId xmlns:p14="http://schemas.microsoft.com/office/powerpoint/2010/main" val="3584855092"/>
      </p:ext>
    </p:extLst>
  </p:cSld>
  <p:clrMapOvr>
    <a:masterClrMapping/>
  </p:clrMapOvr>
  <p:transition>
    <p:fad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750012" cy="1181862"/>
          </a:xfrm>
        </p:spPr>
        <p:txBody>
          <a:bodyPr/>
          <a:lstStyle/>
          <a:p>
            <a:r>
              <a:rPr lang="en-US" sz="2400" dirty="0"/>
              <a:t>Train Language Understanding Module (3/3)</a:t>
            </a:r>
            <a:endParaRPr lang="en-GB" sz="2400" dirty="0"/>
          </a:p>
        </p:txBody>
      </p:sp>
      <p:pic>
        <p:nvPicPr>
          <p:cNvPr id="5" name="Picture Placeholder 4" descr="LUIS: Edit Application - Internet Explorer">
            <a:hlinkClick r:id="rId2"/>
          </p:cNvPr>
          <p:cNvPicPr>
            <a:picLocks noGrp="1" noChangeAspect="1"/>
          </p:cNvPicPr>
          <p:nvPr>
            <p:ph type="pic" sz="quarter" idx="10"/>
          </p:nvPr>
        </p:nvPicPr>
        <p:blipFill>
          <a:blip r:embed="rId3"/>
          <a:srcRect l="117" r="117"/>
          <a:stretch>
            <a:fillRect/>
          </a:stretch>
        </p:blipFill>
        <p:spPr/>
      </p:pic>
      <p:sp>
        <p:nvSpPr>
          <p:cNvPr id="4" name="Content Placeholder 3"/>
          <p:cNvSpPr>
            <a:spLocks noGrp="1"/>
          </p:cNvSpPr>
          <p:nvPr>
            <p:ph sz="quarter" idx="11"/>
          </p:nvPr>
        </p:nvSpPr>
        <p:spPr>
          <a:xfrm>
            <a:off x="183263" y="1394165"/>
            <a:ext cx="3566121" cy="1985159"/>
          </a:xfrm>
        </p:spPr>
        <p:txBody>
          <a:bodyPr/>
          <a:lstStyle/>
          <a:p>
            <a:r>
              <a:rPr lang="en-US" sz="1800" dirty="0"/>
              <a:t>Click Publish, then Update published application.</a:t>
            </a:r>
          </a:p>
          <a:p>
            <a:r>
              <a:rPr lang="en-US" sz="1800" dirty="0"/>
              <a:t>Run the Simulator again (or leave it running if it’s still running in the background) to produce data to report on.</a:t>
            </a:r>
          </a:p>
        </p:txBody>
      </p:sp>
    </p:spTree>
    <p:extLst>
      <p:ext uri="{BB962C8B-B14F-4D97-AF65-F5344CB8AC3E}">
        <p14:creationId xmlns:p14="http://schemas.microsoft.com/office/powerpoint/2010/main" val="3986343539"/>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960263"/>
          </a:xfrm>
        </p:spPr>
        <p:txBody>
          <a:bodyPr/>
          <a:lstStyle/>
          <a:p>
            <a:r>
              <a:rPr lang="en-US" dirty="0"/>
              <a:t>Create real-time dashboard (1/4)</a:t>
            </a:r>
            <a:endParaRPr lang="en-GB" dirty="0"/>
          </a:p>
        </p:txBody>
      </p:sp>
      <p:sp>
        <p:nvSpPr>
          <p:cNvPr id="4" name="Content Placeholder 3"/>
          <p:cNvSpPr>
            <a:spLocks noGrp="1"/>
          </p:cNvSpPr>
          <p:nvPr>
            <p:ph sz="quarter" idx="11"/>
          </p:nvPr>
        </p:nvSpPr>
        <p:spPr>
          <a:xfrm>
            <a:off x="183263" y="1394165"/>
            <a:ext cx="3566121" cy="5478423"/>
          </a:xfrm>
        </p:spPr>
        <p:txBody>
          <a:bodyPr/>
          <a:lstStyle/>
          <a:p>
            <a:pPr marL="0" indent="0">
              <a:buNone/>
            </a:pPr>
            <a:r>
              <a:rPr lang="en-US" i="1" dirty="0"/>
              <a:t>We’re almost done with Phase 1. We now create a Power BI dashboard to display real-time sentiment from Stream Analytics.</a:t>
            </a:r>
          </a:p>
          <a:p>
            <a:r>
              <a:rPr lang="en-US" dirty="0"/>
              <a:t>Navigate to </a:t>
            </a:r>
            <a:r>
              <a:rPr lang="en-US" dirty="0">
                <a:hlinkClick r:id="rId2"/>
              </a:rPr>
              <a:t>https://powerbi.com</a:t>
            </a:r>
            <a:r>
              <a:rPr lang="en-US" dirty="0"/>
              <a:t> and log in.</a:t>
            </a:r>
          </a:p>
          <a:p>
            <a:r>
              <a:rPr lang="en-US" dirty="0"/>
              <a:t>Click the </a:t>
            </a:r>
            <a:r>
              <a:rPr lang="en-US" b="1" dirty="0"/>
              <a:t>Settings</a:t>
            </a:r>
            <a:r>
              <a:rPr lang="en-US" dirty="0"/>
              <a:t> menu on the top toolbar (cogwheel icon), then </a:t>
            </a:r>
            <a:r>
              <a:rPr lang="en-US" b="1" dirty="0"/>
              <a:t>Settings</a:t>
            </a:r>
          </a:p>
          <a:p>
            <a:r>
              <a:rPr lang="en-US" dirty="0"/>
              <a:t>Under </a:t>
            </a:r>
            <a:r>
              <a:rPr lang="en-US" b="1" dirty="0"/>
              <a:t>Preview features</a:t>
            </a:r>
            <a:r>
              <a:rPr lang="en-US" dirty="0"/>
              <a:t>, make sure </a:t>
            </a:r>
            <a:r>
              <a:rPr lang="en-US" b="1" dirty="0"/>
              <a:t>Early access to features</a:t>
            </a:r>
            <a:r>
              <a:rPr lang="en-US" dirty="0"/>
              <a:t> is set on </a:t>
            </a:r>
            <a:r>
              <a:rPr lang="en-US" b="1" dirty="0" err="1"/>
              <a:t>On</a:t>
            </a:r>
            <a:r>
              <a:rPr lang="en-US" dirty="0"/>
              <a:t>.</a:t>
            </a:r>
          </a:p>
          <a:p>
            <a:pPr marL="0" indent="0">
              <a:buNone/>
            </a:pPr>
            <a:r>
              <a:rPr lang="en-US" i="1" dirty="0"/>
              <a:t>This makes the following steps slightly easier.</a:t>
            </a:r>
          </a:p>
          <a:p>
            <a:endParaRPr lang="en-GB" dirty="0"/>
          </a:p>
        </p:txBody>
      </p:sp>
      <p:pic>
        <p:nvPicPr>
          <p:cNvPr id="6" name="Picture Placeholder 5" descr="Power BI - Internet Explorer"/>
          <p:cNvPicPr>
            <a:picLocks noGrp="1" noChangeAspect="1"/>
          </p:cNvPicPr>
          <p:nvPr>
            <p:ph type="pic" sz="quarter" idx="10"/>
          </p:nvPr>
        </p:nvPicPr>
        <p:blipFill>
          <a:blip r:embed="rId3"/>
          <a:srcRect l="117" r="117"/>
          <a:stretch>
            <a:fillRect/>
          </a:stretch>
        </p:blipFill>
        <p:spPr/>
      </p:pic>
    </p:spTree>
    <p:extLst>
      <p:ext uri="{BB962C8B-B14F-4D97-AF65-F5344CB8AC3E}">
        <p14:creationId xmlns:p14="http://schemas.microsoft.com/office/powerpoint/2010/main" val="2051332089"/>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960263"/>
          </a:xfrm>
        </p:spPr>
        <p:txBody>
          <a:bodyPr/>
          <a:lstStyle/>
          <a:p>
            <a:r>
              <a:rPr lang="en-US" dirty="0"/>
              <a:t>Create real-time dashboard (2/4)</a:t>
            </a:r>
            <a:endParaRPr lang="en-GB" dirty="0"/>
          </a:p>
        </p:txBody>
      </p:sp>
      <p:sp>
        <p:nvSpPr>
          <p:cNvPr id="4" name="Content Placeholder 3"/>
          <p:cNvSpPr>
            <a:spLocks noGrp="1"/>
          </p:cNvSpPr>
          <p:nvPr>
            <p:ph sz="quarter" idx="11"/>
          </p:nvPr>
        </p:nvSpPr>
        <p:spPr>
          <a:xfrm>
            <a:off x="183263" y="1394165"/>
            <a:ext cx="3566121" cy="2031325"/>
          </a:xfrm>
        </p:spPr>
        <p:txBody>
          <a:bodyPr/>
          <a:lstStyle/>
          <a:p>
            <a:r>
              <a:rPr lang="en-US" dirty="0"/>
              <a:t>Click My Workspace, then + Create</a:t>
            </a:r>
          </a:p>
          <a:p>
            <a:r>
              <a:rPr lang="en-US" dirty="0"/>
              <a:t>Choose Report</a:t>
            </a:r>
          </a:p>
          <a:p>
            <a:r>
              <a:rPr lang="en-US" dirty="0"/>
              <a:t>Search for the “</a:t>
            </a:r>
            <a:r>
              <a:rPr lang="en-US" dirty="0" err="1"/>
              <a:t>cisbot</a:t>
            </a:r>
            <a:r>
              <a:rPr lang="en-US" dirty="0"/>
              <a:t>” dataset.</a:t>
            </a:r>
          </a:p>
          <a:p>
            <a:r>
              <a:rPr lang="en-US" dirty="0"/>
              <a:t>Click on Create</a:t>
            </a:r>
            <a:endParaRPr lang="en-GB" dirty="0"/>
          </a:p>
        </p:txBody>
      </p:sp>
      <p:pic>
        <p:nvPicPr>
          <p:cNvPr id="8" name="Picture Placeholder 7" descr="Power BI - Internet Explorer">
            <a:hlinkClick r:id="rId2"/>
          </p:cNvPr>
          <p:cNvPicPr>
            <a:picLocks noGrp="1" noChangeAspect="1"/>
          </p:cNvPicPr>
          <p:nvPr>
            <p:ph type="pic" sz="quarter" idx="10"/>
          </p:nvPr>
        </p:nvPicPr>
        <p:blipFill>
          <a:blip r:embed="rId3"/>
          <a:srcRect t="11" b="11"/>
          <a:stretch>
            <a:fillRect/>
          </a:stretch>
        </p:blipFill>
        <p:spPr/>
      </p:pic>
    </p:spTree>
    <p:extLst>
      <p:ext uri="{BB962C8B-B14F-4D97-AF65-F5344CB8AC3E}">
        <p14:creationId xmlns:p14="http://schemas.microsoft.com/office/powerpoint/2010/main" val="1732000270"/>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Create real-time dashboard (3/4)</a:t>
            </a:r>
            <a:endParaRPr lang="en-GB" dirty="0"/>
          </a:p>
        </p:txBody>
      </p:sp>
      <p:sp>
        <p:nvSpPr>
          <p:cNvPr id="4" name="Content Placeholder 3"/>
          <p:cNvSpPr>
            <a:spLocks noGrp="1"/>
          </p:cNvSpPr>
          <p:nvPr>
            <p:ph sz="quarter" idx="11"/>
          </p:nvPr>
        </p:nvSpPr>
        <p:spPr>
          <a:xfrm>
            <a:off x="183263" y="1394165"/>
            <a:ext cx="3566121" cy="2462213"/>
          </a:xfrm>
        </p:spPr>
        <p:txBody>
          <a:bodyPr/>
          <a:lstStyle/>
          <a:p>
            <a:r>
              <a:rPr lang="en-US" dirty="0"/>
              <a:t>Use the provided visualizations to generate a report looking like this screenshot</a:t>
            </a:r>
          </a:p>
          <a:p>
            <a:r>
              <a:rPr lang="en-US" dirty="0"/>
              <a:t>Click File </a:t>
            </a:r>
            <a:r>
              <a:rPr lang="en-US" dirty="0">
                <a:sym typeface="Wingdings" panose="05000000000000000000" pitchFamily="2" charset="2"/>
              </a:rPr>
              <a:t></a:t>
            </a:r>
            <a:r>
              <a:rPr lang="en-US" dirty="0"/>
              <a:t> Save and save your Report under the name</a:t>
            </a:r>
            <a:br>
              <a:rPr lang="en-US" dirty="0"/>
            </a:br>
            <a:r>
              <a:rPr lang="en-US" dirty="0">
                <a:latin typeface="Lucida Console" panose="020B0609040504020204" pitchFamily="49" charset="0"/>
              </a:rPr>
              <a:t>Bot </a:t>
            </a:r>
            <a:r>
              <a:rPr lang="en-US" dirty="0" err="1">
                <a:latin typeface="Lucida Console" panose="020B0609040504020204" pitchFamily="49" charset="0"/>
              </a:rPr>
              <a:t>realtime</a:t>
            </a:r>
            <a:r>
              <a:rPr lang="en-US" dirty="0">
                <a:latin typeface="Lucida Console" panose="020B0609040504020204" pitchFamily="49" charset="0"/>
              </a:rPr>
              <a:t> data</a:t>
            </a:r>
          </a:p>
        </p:txBody>
      </p:sp>
      <p:pic>
        <p:nvPicPr>
          <p:cNvPr id="8" name="Picture 7"/>
          <p:cNvPicPr>
            <a:picLocks noChangeAspect="1"/>
          </p:cNvPicPr>
          <p:nvPr/>
        </p:nvPicPr>
        <p:blipFill>
          <a:blip r:embed="rId2"/>
          <a:stretch>
            <a:fillRect/>
          </a:stretch>
        </p:blipFill>
        <p:spPr>
          <a:xfrm>
            <a:off x="4006523" y="263484"/>
            <a:ext cx="8429951" cy="3805755"/>
          </a:xfrm>
          <a:prstGeom prst="rect">
            <a:avLst/>
          </a:prstGeom>
        </p:spPr>
      </p:pic>
    </p:spTree>
    <p:extLst>
      <p:ext uri="{BB962C8B-B14F-4D97-AF65-F5344CB8AC3E}">
        <p14:creationId xmlns:p14="http://schemas.microsoft.com/office/powerpoint/2010/main" val="2319856950"/>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Create real-time dashboard (4/4)</a:t>
            </a:r>
            <a:endParaRPr lang="en-GB" dirty="0"/>
          </a:p>
        </p:txBody>
      </p:sp>
      <p:sp>
        <p:nvSpPr>
          <p:cNvPr id="4" name="Content Placeholder 3"/>
          <p:cNvSpPr>
            <a:spLocks noGrp="1"/>
          </p:cNvSpPr>
          <p:nvPr>
            <p:ph sz="quarter" idx="11"/>
          </p:nvPr>
        </p:nvSpPr>
        <p:spPr>
          <a:xfrm>
            <a:off x="183263" y="1394165"/>
            <a:ext cx="3566121" cy="1569660"/>
          </a:xfrm>
        </p:spPr>
        <p:txBody>
          <a:bodyPr/>
          <a:lstStyle/>
          <a:p>
            <a:r>
              <a:rPr lang="en-US" dirty="0"/>
              <a:t>Click the Pin icon on the chart, and pin the visual to a new dashboard named</a:t>
            </a:r>
            <a:br>
              <a:rPr lang="en-US" dirty="0"/>
            </a:br>
            <a:r>
              <a:rPr lang="en-US" dirty="0">
                <a:latin typeface="Lucida Console" panose="020B0609040504020204" pitchFamily="49" charset="0"/>
              </a:rPr>
              <a:t>Bot data</a:t>
            </a:r>
            <a:endParaRPr lang="en-GB" dirty="0">
              <a:latin typeface="Lucida Console" panose="020B0609040504020204" pitchFamily="49" charset="0"/>
            </a:endParaRPr>
          </a:p>
        </p:txBody>
      </p:sp>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6858310" y="2399994"/>
            <a:ext cx="2651731" cy="2093472"/>
          </a:xfrm>
          <a:prstGeom prst="rect">
            <a:avLst/>
          </a:prstGeom>
        </p:spPr>
      </p:pic>
    </p:spTree>
    <p:extLst>
      <p:ext uri="{BB962C8B-B14F-4D97-AF65-F5344CB8AC3E}">
        <p14:creationId xmlns:p14="http://schemas.microsoft.com/office/powerpoint/2010/main" val="798237621"/>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Rectangle: Rounded Corners 76"/>
          <p:cNvSpPr/>
          <p:nvPr/>
        </p:nvSpPr>
        <p:spPr bwMode="auto">
          <a:xfrm>
            <a:off x="91825" y="1322767"/>
            <a:ext cx="12222662" cy="3901418"/>
          </a:xfrm>
          <a:prstGeom prst="roundRect">
            <a:avLst>
              <a:gd name="adj" fmla="val 6347"/>
            </a:avLst>
          </a:prstGeom>
          <a:solidFill>
            <a:schemeClr val="bg2">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 name="Title 3"/>
          <p:cNvSpPr>
            <a:spLocks noGrp="1"/>
          </p:cNvSpPr>
          <p:nvPr>
            <p:ph type="title"/>
          </p:nvPr>
        </p:nvSpPr>
        <p:spPr/>
        <p:txBody>
          <a:bodyPr/>
          <a:lstStyle/>
          <a:p>
            <a:r>
              <a:rPr lang="en-US" dirty="0"/>
              <a:t>Solution implemented at this point</a:t>
            </a:r>
          </a:p>
        </p:txBody>
      </p:sp>
      <p:sp>
        <p:nvSpPr>
          <p:cNvPr id="29" name="Arrow: Right 28"/>
          <p:cNvSpPr/>
          <p:nvPr/>
        </p:nvSpPr>
        <p:spPr bwMode="auto">
          <a:xfrm>
            <a:off x="3840823" y="1858086"/>
            <a:ext cx="274317"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2" name="Arrow: Right 31"/>
          <p:cNvSpPr/>
          <p:nvPr/>
        </p:nvSpPr>
        <p:spPr bwMode="auto">
          <a:xfrm>
            <a:off x="5761042" y="1858086"/>
            <a:ext cx="274317"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4" name="Arrow: Right 33"/>
          <p:cNvSpPr/>
          <p:nvPr/>
        </p:nvSpPr>
        <p:spPr bwMode="auto">
          <a:xfrm>
            <a:off x="7864139" y="1858086"/>
            <a:ext cx="274317"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5" name="Arrow: Right 34"/>
          <p:cNvSpPr/>
          <p:nvPr/>
        </p:nvSpPr>
        <p:spPr bwMode="auto">
          <a:xfrm rot="5400000">
            <a:off x="8866416" y="3049739"/>
            <a:ext cx="274317"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7" name="Arrow: Right 36"/>
          <p:cNvSpPr/>
          <p:nvPr/>
        </p:nvSpPr>
        <p:spPr bwMode="auto">
          <a:xfrm>
            <a:off x="9875797" y="1858086"/>
            <a:ext cx="274317"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5" name="Arrow: Left-Right 44"/>
          <p:cNvSpPr/>
          <p:nvPr/>
        </p:nvSpPr>
        <p:spPr bwMode="auto">
          <a:xfrm rot="5400000">
            <a:off x="4613637" y="3034862"/>
            <a:ext cx="426865" cy="281421"/>
          </a:xfrm>
          <a:prstGeom prst="lef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nvGrpSpPr>
          <p:cNvPr id="3" name="Group 2"/>
          <p:cNvGrpSpPr/>
          <p:nvPr/>
        </p:nvGrpSpPr>
        <p:grpSpPr>
          <a:xfrm>
            <a:off x="2604153" y="1608196"/>
            <a:ext cx="781200" cy="1190265"/>
            <a:chOff x="3849748" y="1608196"/>
            <a:chExt cx="781200" cy="1190265"/>
          </a:xfrm>
        </p:grpSpPr>
        <p:pic>
          <p:nvPicPr>
            <p:cNvPr id="2050" name="Picture 2" descr="https://bot-framework.azureedge.net/bot-icons-v1/bot-framework-default-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49748" y="1608196"/>
              <a:ext cx="781200" cy="781200"/>
            </a:xfrm>
            <a:prstGeom prst="rect">
              <a:avLst/>
            </a:prstGeom>
            <a:noFill/>
            <a:extLst>
              <a:ext uri="{909E8E84-426E-40DD-AFC4-6F175D3DCCD1}">
                <a14:hiddenFill xmlns:a14="http://schemas.microsoft.com/office/drawing/2010/main">
                  <a:solidFill>
                    <a:srgbClr val="FFFFFF"/>
                  </a:solidFill>
                </a14:hiddenFill>
              </a:ext>
            </a:extLst>
          </p:spPr>
        </p:pic>
        <p:sp>
          <p:nvSpPr>
            <p:cNvPr id="2048" name="TextBox 2047"/>
            <p:cNvSpPr txBox="1"/>
            <p:nvPr/>
          </p:nvSpPr>
          <p:spPr>
            <a:xfrm>
              <a:off x="4069344" y="2531859"/>
              <a:ext cx="342008" cy="266602"/>
            </a:xfrm>
            <a:prstGeom prst="rect">
              <a:avLst/>
            </a:prstGeom>
            <a:noFill/>
          </p:spPr>
          <p:txBody>
            <a:bodyPr wrap="non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Bot</a:t>
              </a:r>
            </a:p>
          </p:txBody>
        </p:sp>
      </p:grpSp>
      <p:grpSp>
        <p:nvGrpSpPr>
          <p:cNvPr id="5" name="Group 4"/>
          <p:cNvGrpSpPr/>
          <p:nvPr/>
        </p:nvGrpSpPr>
        <p:grpSpPr>
          <a:xfrm>
            <a:off x="4507855" y="1608651"/>
            <a:ext cx="872602" cy="1189810"/>
            <a:chOff x="5463561" y="1608651"/>
            <a:chExt cx="872602" cy="1189810"/>
          </a:xfrm>
        </p:grpSpPr>
        <p:pic>
          <p:nvPicPr>
            <p:cNvPr id="8" name="Picture 7"/>
            <p:cNvPicPr>
              <a:picLocks noChangeAspect="1"/>
            </p:cNvPicPr>
            <p:nvPr/>
          </p:nvPicPr>
          <p:blipFill>
            <a:blip r:embed="rId4"/>
            <a:stretch>
              <a:fillRect/>
            </a:stretch>
          </p:blipFill>
          <p:spPr>
            <a:xfrm>
              <a:off x="5509717" y="1608651"/>
              <a:ext cx="780290" cy="780290"/>
            </a:xfrm>
            <a:prstGeom prst="rect">
              <a:avLst/>
            </a:prstGeom>
          </p:spPr>
        </p:pic>
        <p:sp>
          <p:nvSpPr>
            <p:cNvPr id="50" name="TextBox 49"/>
            <p:cNvSpPr txBox="1"/>
            <p:nvPr/>
          </p:nvSpPr>
          <p:spPr>
            <a:xfrm>
              <a:off x="5463561" y="2531859"/>
              <a:ext cx="872602" cy="266602"/>
            </a:xfrm>
            <a:prstGeom prst="rect">
              <a:avLst/>
            </a:prstGeom>
            <a:noFill/>
          </p:spPr>
          <p:txBody>
            <a:bodyPr wrap="non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Logic App</a:t>
              </a:r>
            </a:p>
          </p:txBody>
        </p:sp>
      </p:grpSp>
      <p:grpSp>
        <p:nvGrpSpPr>
          <p:cNvPr id="9" name="Group 8"/>
          <p:cNvGrpSpPr/>
          <p:nvPr/>
        </p:nvGrpSpPr>
        <p:grpSpPr>
          <a:xfrm>
            <a:off x="6287539" y="1608651"/>
            <a:ext cx="1274241" cy="1189810"/>
            <a:chOff x="7029301" y="1608651"/>
            <a:chExt cx="1274241" cy="1189810"/>
          </a:xfrm>
        </p:grpSpPr>
        <p:pic>
          <p:nvPicPr>
            <p:cNvPr id="11" name="Picture 10"/>
            <p:cNvPicPr>
              <a:picLocks noChangeAspect="1"/>
            </p:cNvPicPr>
            <p:nvPr/>
          </p:nvPicPr>
          <p:blipFill>
            <a:blip r:embed="rId5"/>
            <a:stretch>
              <a:fillRect/>
            </a:stretch>
          </p:blipFill>
          <p:spPr>
            <a:xfrm>
              <a:off x="7276276" y="1608651"/>
              <a:ext cx="780290" cy="780290"/>
            </a:xfrm>
            <a:prstGeom prst="rect">
              <a:avLst/>
            </a:prstGeom>
          </p:spPr>
        </p:pic>
        <p:sp>
          <p:nvSpPr>
            <p:cNvPr id="52" name="TextBox 51"/>
            <p:cNvSpPr txBox="1"/>
            <p:nvPr/>
          </p:nvSpPr>
          <p:spPr>
            <a:xfrm flipH="1">
              <a:off x="7029301" y="2531859"/>
              <a:ext cx="1274241" cy="266602"/>
            </a:xfrm>
            <a:prstGeom prst="rect">
              <a:avLst/>
            </a:prstGeom>
            <a:noFill/>
          </p:spPr>
          <p:txBody>
            <a:bodyPr wrap="squar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Event Hub</a:t>
              </a:r>
            </a:p>
          </p:txBody>
        </p:sp>
      </p:grpSp>
      <p:grpSp>
        <p:nvGrpSpPr>
          <p:cNvPr id="7" name="Group 6"/>
          <p:cNvGrpSpPr/>
          <p:nvPr/>
        </p:nvGrpSpPr>
        <p:grpSpPr>
          <a:xfrm>
            <a:off x="8229895" y="1608651"/>
            <a:ext cx="1460340" cy="1189810"/>
            <a:chOff x="8516235" y="1608651"/>
            <a:chExt cx="1460340" cy="1189810"/>
          </a:xfrm>
        </p:grpSpPr>
        <p:pic>
          <p:nvPicPr>
            <p:cNvPr id="12" name="Picture 11"/>
            <p:cNvPicPr>
              <a:picLocks noChangeAspect="1"/>
            </p:cNvPicPr>
            <p:nvPr/>
          </p:nvPicPr>
          <p:blipFill>
            <a:blip r:embed="rId6"/>
            <a:stretch>
              <a:fillRect/>
            </a:stretch>
          </p:blipFill>
          <p:spPr>
            <a:xfrm>
              <a:off x="8856260" y="1608651"/>
              <a:ext cx="780290" cy="780290"/>
            </a:xfrm>
            <a:prstGeom prst="rect">
              <a:avLst/>
            </a:prstGeom>
          </p:spPr>
        </p:pic>
        <p:sp>
          <p:nvSpPr>
            <p:cNvPr id="53" name="TextBox 52"/>
            <p:cNvSpPr txBox="1"/>
            <p:nvPr/>
          </p:nvSpPr>
          <p:spPr>
            <a:xfrm>
              <a:off x="8516235" y="2531859"/>
              <a:ext cx="1460340" cy="266602"/>
            </a:xfrm>
            <a:prstGeom prst="rect">
              <a:avLst/>
            </a:prstGeom>
            <a:noFill/>
          </p:spPr>
          <p:txBody>
            <a:bodyPr wrap="squar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Stream Analytics</a:t>
              </a:r>
            </a:p>
          </p:txBody>
        </p:sp>
      </p:grpSp>
      <p:grpSp>
        <p:nvGrpSpPr>
          <p:cNvPr id="20" name="Group 19"/>
          <p:cNvGrpSpPr/>
          <p:nvPr/>
        </p:nvGrpSpPr>
        <p:grpSpPr>
          <a:xfrm>
            <a:off x="8118541" y="3494488"/>
            <a:ext cx="1807417" cy="1282920"/>
            <a:chOff x="8342697" y="3494488"/>
            <a:chExt cx="1807417" cy="1282920"/>
          </a:xfrm>
        </p:grpSpPr>
        <p:pic>
          <p:nvPicPr>
            <p:cNvPr id="14" name="Picture 13"/>
            <p:cNvPicPr>
              <a:picLocks noChangeAspect="1"/>
            </p:cNvPicPr>
            <p:nvPr/>
          </p:nvPicPr>
          <p:blipFill>
            <a:blip r:embed="rId7"/>
            <a:stretch>
              <a:fillRect/>
            </a:stretch>
          </p:blipFill>
          <p:spPr>
            <a:xfrm>
              <a:off x="8856260" y="3494488"/>
              <a:ext cx="780290" cy="780290"/>
            </a:xfrm>
            <a:prstGeom prst="rect">
              <a:avLst/>
            </a:prstGeom>
          </p:spPr>
        </p:pic>
        <p:sp>
          <p:nvSpPr>
            <p:cNvPr id="55" name="TextBox 54"/>
            <p:cNvSpPr txBox="1"/>
            <p:nvPr/>
          </p:nvSpPr>
          <p:spPr>
            <a:xfrm>
              <a:off x="8342697" y="4316906"/>
              <a:ext cx="1807417" cy="460502"/>
            </a:xfrm>
            <a:prstGeom prst="rect">
              <a:avLst/>
            </a:prstGeom>
            <a:noFill/>
          </p:spPr>
          <p:txBody>
            <a:bodyPr wrap="squar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Data Lake</a:t>
              </a:r>
              <a:br>
                <a:rPr lang="en-US" sz="1400" dirty="0">
                  <a:gradFill>
                    <a:gsLst>
                      <a:gs pos="2917">
                        <a:schemeClr val="tx1"/>
                      </a:gs>
                      <a:gs pos="30000">
                        <a:schemeClr val="tx1"/>
                      </a:gs>
                    </a:gsLst>
                    <a:lin ang="5400000" scaled="0"/>
                  </a:gradFill>
                </a:rPr>
              </a:br>
              <a:r>
                <a:rPr lang="en-US" sz="1400" dirty="0">
                  <a:gradFill>
                    <a:gsLst>
                      <a:gs pos="2917">
                        <a:schemeClr val="tx1"/>
                      </a:gs>
                      <a:gs pos="30000">
                        <a:schemeClr val="tx1"/>
                      </a:gs>
                    </a:gsLst>
                    <a:lin ang="5400000" scaled="0"/>
                  </a:gradFill>
                </a:rPr>
                <a:t>Store</a:t>
              </a:r>
            </a:p>
          </p:txBody>
        </p:sp>
      </p:grpSp>
      <p:grpSp>
        <p:nvGrpSpPr>
          <p:cNvPr id="13" name="Group 12"/>
          <p:cNvGrpSpPr/>
          <p:nvPr/>
        </p:nvGrpSpPr>
        <p:grpSpPr>
          <a:xfrm>
            <a:off x="3923361" y="3494488"/>
            <a:ext cx="1807417" cy="1282920"/>
            <a:chOff x="4998515" y="3494488"/>
            <a:chExt cx="1807417" cy="1282920"/>
          </a:xfrm>
        </p:grpSpPr>
        <p:pic>
          <p:nvPicPr>
            <p:cNvPr id="23" name="Picture 22"/>
            <p:cNvPicPr>
              <a:picLocks noChangeAspect="1"/>
            </p:cNvPicPr>
            <p:nvPr/>
          </p:nvPicPr>
          <p:blipFill>
            <a:blip r:embed="rId8"/>
            <a:stretch>
              <a:fillRect/>
            </a:stretch>
          </p:blipFill>
          <p:spPr>
            <a:xfrm>
              <a:off x="5512078" y="3494488"/>
              <a:ext cx="780290" cy="780290"/>
            </a:xfrm>
            <a:prstGeom prst="rect">
              <a:avLst/>
            </a:prstGeom>
          </p:spPr>
        </p:pic>
        <p:sp>
          <p:nvSpPr>
            <p:cNvPr id="61" name="TextBox 60"/>
            <p:cNvSpPr txBox="1"/>
            <p:nvPr/>
          </p:nvSpPr>
          <p:spPr>
            <a:xfrm>
              <a:off x="4998515" y="4316906"/>
              <a:ext cx="1807417" cy="460502"/>
            </a:xfrm>
            <a:prstGeom prst="rect">
              <a:avLst/>
            </a:prstGeom>
            <a:noFill/>
          </p:spPr>
          <p:txBody>
            <a:bodyPr wrap="squar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Text Analytics Cognitive Service</a:t>
              </a:r>
            </a:p>
          </p:txBody>
        </p:sp>
      </p:grpSp>
      <p:sp>
        <p:nvSpPr>
          <p:cNvPr id="2049" name="TextBox 2048"/>
          <p:cNvSpPr txBox="1"/>
          <p:nvPr/>
        </p:nvSpPr>
        <p:spPr>
          <a:xfrm>
            <a:off x="3797084" y="2945321"/>
            <a:ext cx="879014" cy="460502"/>
          </a:xfrm>
          <a:prstGeom prst="rect">
            <a:avLst/>
          </a:prstGeom>
          <a:noFill/>
        </p:spPr>
        <p:txBody>
          <a:bodyPr wrap="none" lIns="36000" tIns="36000" rIns="36000" bIns="36000" rtlCol="0">
            <a:spAutoFit/>
          </a:bodyPr>
          <a:lstStyle>
            <a:defPPr>
              <a:defRPr lang="en-US"/>
            </a:defPPr>
            <a:lvl1pPr algn="ctr">
              <a:lnSpc>
                <a:spcPct val="90000"/>
              </a:lnSpc>
              <a:spcAft>
                <a:spcPts val="600"/>
              </a:spcAft>
              <a:defRPr sz="1400">
                <a:gradFill>
                  <a:gsLst>
                    <a:gs pos="2917">
                      <a:schemeClr val="tx1"/>
                    </a:gs>
                    <a:gs pos="30000">
                      <a:schemeClr val="tx1"/>
                    </a:gs>
                  </a:gsLst>
                  <a:lin ang="5400000" scaled="0"/>
                </a:gradFill>
              </a:defRPr>
            </a:lvl1pPr>
          </a:lstStyle>
          <a:p>
            <a:pPr algn="l"/>
            <a:r>
              <a:rPr lang="en-US" i="1" dirty="0">
                <a:solidFill>
                  <a:schemeClr val="accent4">
                    <a:lumMod val="60000"/>
                    <a:lumOff val="40000"/>
                  </a:schemeClr>
                </a:solidFill>
              </a:rPr>
              <a:t>Sentiment</a:t>
            </a:r>
            <a:br>
              <a:rPr lang="en-US" i="1" dirty="0">
                <a:solidFill>
                  <a:schemeClr val="accent4">
                    <a:lumMod val="60000"/>
                    <a:lumOff val="40000"/>
                  </a:schemeClr>
                </a:solidFill>
              </a:rPr>
            </a:br>
            <a:r>
              <a:rPr lang="en-US" i="1" dirty="0">
                <a:solidFill>
                  <a:schemeClr val="accent4">
                    <a:lumMod val="60000"/>
                    <a:lumOff val="40000"/>
                  </a:schemeClr>
                </a:solidFill>
              </a:rPr>
              <a:t>analysis</a:t>
            </a:r>
          </a:p>
        </p:txBody>
      </p:sp>
      <p:grpSp>
        <p:nvGrpSpPr>
          <p:cNvPr id="2" name="Group 1"/>
          <p:cNvGrpSpPr/>
          <p:nvPr/>
        </p:nvGrpSpPr>
        <p:grpSpPr>
          <a:xfrm>
            <a:off x="366141" y="1608651"/>
            <a:ext cx="1441412" cy="1325232"/>
            <a:chOff x="1879907" y="1608651"/>
            <a:chExt cx="1441412" cy="1325232"/>
          </a:xfrm>
        </p:grpSpPr>
        <p:pic>
          <p:nvPicPr>
            <p:cNvPr id="2055" name="Picture 2054"/>
            <p:cNvPicPr>
              <a:picLocks noChangeAspect="1"/>
            </p:cNvPicPr>
            <p:nvPr/>
          </p:nvPicPr>
          <p:blipFill>
            <a:blip r:embed="rId9"/>
            <a:stretch>
              <a:fillRect/>
            </a:stretch>
          </p:blipFill>
          <p:spPr>
            <a:xfrm>
              <a:off x="2210468" y="1608651"/>
              <a:ext cx="780290" cy="780290"/>
            </a:xfrm>
            <a:prstGeom prst="rect">
              <a:avLst/>
            </a:prstGeom>
          </p:spPr>
        </p:pic>
        <p:sp>
          <p:nvSpPr>
            <p:cNvPr id="82" name="TextBox 81"/>
            <p:cNvSpPr txBox="1"/>
            <p:nvPr/>
          </p:nvSpPr>
          <p:spPr>
            <a:xfrm>
              <a:off x="1879907" y="2396437"/>
              <a:ext cx="1441412" cy="537446"/>
            </a:xfrm>
            <a:prstGeom prst="rect">
              <a:avLst/>
            </a:prstGeom>
            <a:noFill/>
          </p:spPr>
          <p:txBody>
            <a:bodyPr wrap="non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LUIS</a:t>
              </a:r>
            </a:p>
            <a:p>
              <a:pPr algn="ctr">
                <a:lnSpc>
                  <a:spcPct val="90000"/>
                </a:lnSpc>
                <a:spcAft>
                  <a:spcPts val="600"/>
                </a:spcAft>
              </a:pPr>
              <a:r>
                <a:rPr lang="en-US" sz="1400" dirty="0">
                  <a:gradFill>
                    <a:gsLst>
                      <a:gs pos="2917">
                        <a:schemeClr val="tx1"/>
                      </a:gs>
                      <a:gs pos="30000">
                        <a:schemeClr val="tx1"/>
                      </a:gs>
                    </a:gsLst>
                    <a:lin ang="5400000" scaled="0"/>
                  </a:gradFill>
                </a:rPr>
                <a:t>Cognitive Service</a:t>
              </a:r>
            </a:p>
          </p:txBody>
        </p:sp>
      </p:grpSp>
      <p:sp>
        <p:nvSpPr>
          <p:cNvPr id="83" name="Arrow: Left-Right 82"/>
          <p:cNvSpPr/>
          <p:nvPr/>
        </p:nvSpPr>
        <p:spPr bwMode="auto">
          <a:xfrm>
            <a:off x="1829165" y="1858086"/>
            <a:ext cx="426865" cy="281421"/>
          </a:xfrm>
          <a:prstGeom prst="lef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nvGrpSpPr>
          <p:cNvPr id="6" name="Group 5"/>
          <p:cNvGrpSpPr/>
          <p:nvPr/>
        </p:nvGrpSpPr>
        <p:grpSpPr>
          <a:xfrm>
            <a:off x="10547980" y="1608196"/>
            <a:ext cx="907272" cy="1190265"/>
            <a:chOff x="10511665" y="1608196"/>
            <a:chExt cx="907272" cy="1190265"/>
          </a:xfrm>
        </p:grpSpPr>
        <p:sp>
          <p:nvSpPr>
            <p:cNvPr id="54" name="TextBox 53"/>
            <p:cNvSpPr txBox="1"/>
            <p:nvPr/>
          </p:nvSpPr>
          <p:spPr>
            <a:xfrm>
              <a:off x="10511665" y="2531859"/>
              <a:ext cx="907272" cy="266602"/>
            </a:xfrm>
            <a:prstGeom prst="rect">
              <a:avLst/>
            </a:prstGeom>
            <a:noFill/>
          </p:spPr>
          <p:txBody>
            <a:bodyPr wrap="squar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Power BI</a:t>
              </a:r>
            </a:p>
          </p:txBody>
        </p:sp>
        <p:pic>
          <p:nvPicPr>
            <p:cNvPr id="2056" name="Picture 4" descr="https://lh3.googleusercontent.com/TwlQ8-DQ9D52XN6QSJekBe8Gd-h2yNwky-SwcKgCtkDsYGTA_Q_4yIXfO92AAX4dmg=w30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574701" y="1608196"/>
              <a:ext cx="781200" cy="78120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456929239"/>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Interlude: monitoring Azure resources</a:t>
            </a:r>
            <a:endParaRPr lang="en-GB" dirty="0"/>
          </a:p>
        </p:txBody>
      </p:sp>
      <p:sp>
        <p:nvSpPr>
          <p:cNvPr id="6" name="Text Placeholder 5"/>
          <p:cNvSpPr>
            <a:spLocks noGrp="1"/>
          </p:cNvSpPr>
          <p:nvPr>
            <p:ph type="body" sz="quarter" idx="10"/>
          </p:nvPr>
        </p:nvSpPr>
        <p:spPr/>
        <p:txBody>
          <a:bodyPr/>
          <a:lstStyle/>
          <a:p>
            <a:r>
              <a:rPr lang="en-US" dirty="0"/>
              <a:t>We’ve implemented the main parts of the solution by now, and the simulator is pushing messages into the bot.</a:t>
            </a:r>
          </a:p>
          <a:p>
            <a:endParaRPr lang="en-US" dirty="0"/>
          </a:p>
          <a:p>
            <a:r>
              <a:rPr lang="en-US" dirty="0"/>
              <a:t>Let’s look at the monitoring for the various components to find out if the messages are coming through as intended.</a:t>
            </a:r>
            <a:endParaRPr lang="en-GB" dirty="0"/>
          </a:p>
        </p:txBody>
      </p:sp>
    </p:spTree>
    <p:extLst>
      <p:ext uri="{BB962C8B-B14F-4D97-AF65-F5344CB8AC3E}">
        <p14:creationId xmlns:p14="http://schemas.microsoft.com/office/powerpoint/2010/main" val="1927134484"/>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72464"/>
          </a:xfrm>
        </p:spPr>
        <p:txBody>
          <a:bodyPr/>
          <a:lstStyle/>
          <a:p>
            <a:r>
              <a:rPr lang="en-US" dirty="0"/>
              <a:t>Monitor your Logic App</a:t>
            </a:r>
            <a:endParaRPr lang="en-GB" dirty="0"/>
          </a:p>
        </p:txBody>
      </p:sp>
      <p:pic>
        <p:nvPicPr>
          <p:cNvPr id="5" name="Picture Placeholder 4" descr="algattikcisbotlogicapp - Microsoft Azure - Internet Explorer">
            <a:hlinkClick r:id="rId2"/>
          </p:cNvPr>
          <p:cNvPicPr>
            <a:picLocks noGrp="1" noChangeAspect="1"/>
          </p:cNvPicPr>
          <p:nvPr>
            <p:ph type="pic" sz="quarter" idx="10"/>
          </p:nvPr>
        </p:nvPicPr>
        <p:blipFill>
          <a:blip r:embed="rId3"/>
          <a:srcRect l="117" r="117"/>
          <a:stretch>
            <a:fillRect/>
          </a:stretch>
        </p:blipFill>
        <p:spPr/>
      </p:pic>
      <p:sp>
        <p:nvSpPr>
          <p:cNvPr id="4" name="Content Placeholder 3"/>
          <p:cNvSpPr>
            <a:spLocks noGrp="1"/>
          </p:cNvSpPr>
          <p:nvPr>
            <p:ph sz="quarter" idx="11"/>
          </p:nvPr>
        </p:nvSpPr>
        <p:spPr>
          <a:xfrm>
            <a:off x="183263" y="1394165"/>
            <a:ext cx="3566121" cy="1631216"/>
          </a:xfrm>
        </p:spPr>
        <p:txBody>
          <a:bodyPr/>
          <a:lstStyle/>
          <a:p>
            <a:r>
              <a:rPr lang="en-US" dirty="0"/>
              <a:t>Navigate to your Logic App.</a:t>
            </a:r>
          </a:p>
          <a:p>
            <a:r>
              <a:rPr lang="en-US" dirty="0"/>
              <a:t>In the Summary pane, you should see a list of successful executions.</a:t>
            </a:r>
            <a:endParaRPr lang="en-GB" dirty="0"/>
          </a:p>
        </p:txBody>
      </p:sp>
    </p:spTree>
    <p:extLst>
      <p:ext uri="{BB962C8B-B14F-4D97-AF65-F5344CB8AC3E}">
        <p14:creationId xmlns:p14="http://schemas.microsoft.com/office/powerpoint/2010/main" val="1741032265"/>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960263"/>
          </a:xfrm>
        </p:spPr>
        <p:txBody>
          <a:bodyPr/>
          <a:lstStyle/>
          <a:p>
            <a:r>
              <a:rPr lang="en-US" dirty="0"/>
              <a:t>Monitor your Event Hub</a:t>
            </a:r>
            <a:endParaRPr lang="en-GB" dirty="0"/>
          </a:p>
        </p:txBody>
      </p:sp>
      <p:pic>
        <p:nvPicPr>
          <p:cNvPr id="5" name="Picture Placeholder 4" descr="algattikcisboteventhubs - Microsoft Azure - Internet Explorer">
            <a:hlinkClick r:id="rId2"/>
          </p:cNvPr>
          <p:cNvPicPr>
            <a:picLocks noGrp="1" noChangeAspect="1"/>
          </p:cNvPicPr>
          <p:nvPr>
            <p:ph type="pic" sz="quarter" idx="10"/>
          </p:nvPr>
        </p:nvPicPr>
        <p:blipFill>
          <a:blip r:embed="rId3"/>
          <a:srcRect l="117" r="117"/>
          <a:stretch>
            <a:fillRect/>
          </a:stretch>
        </p:blipFill>
        <p:spPr/>
      </p:pic>
      <p:sp>
        <p:nvSpPr>
          <p:cNvPr id="4" name="Content Placeholder 3"/>
          <p:cNvSpPr>
            <a:spLocks noGrp="1"/>
          </p:cNvSpPr>
          <p:nvPr>
            <p:ph sz="quarter" idx="11"/>
          </p:nvPr>
        </p:nvSpPr>
        <p:spPr>
          <a:xfrm>
            <a:off x="183263" y="1394165"/>
            <a:ext cx="3566121" cy="2523768"/>
          </a:xfrm>
        </p:spPr>
        <p:txBody>
          <a:bodyPr/>
          <a:lstStyle/>
          <a:p>
            <a:r>
              <a:rPr lang="en-US" dirty="0"/>
              <a:t>Navigate to your Event Hubs namespace.</a:t>
            </a:r>
          </a:p>
          <a:p>
            <a:r>
              <a:rPr lang="en-US" dirty="0"/>
              <a:t>In the Overview pane, in the Metrics section, you should see that incoming messages are getting through.</a:t>
            </a:r>
          </a:p>
          <a:p>
            <a:endParaRPr lang="en-GB" dirty="0"/>
          </a:p>
        </p:txBody>
      </p:sp>
    </p:spTree>
    <p:extLst>
      <p:ext uri="{BB962C8B-B14F-4D97-AF65-F5344CB8AC3E}">
        <p14:creationId xmlns:p14="http://schemas.microsoft.com/office/powerpoint/2010/main" val="3091132354"/>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960263"/>
          </a:xfrm>
        </p:spPr>
        <p:txBody>
          <a:bodyPr/>
          <a:lstStyle/>
          <a:p>
            <a:r>
              <a:rPr lang="en-US" dirty="0"/>
              <a:t>Monitor your Stream Analytics job</a:t>
            </a:r>
            <a:endParaRPr lang="en-GB" dirty="0"/>
          </a:p>
        </p:txBody>
      </p:sp>
      <p:pic>
        <p:nvPicPr>
          <p:cNvPr id="5" name="Picture Placeholder 4" descr="algattikcisbotstreamjob - Microsoft Azure - Internet Explorer">
            <a:hlinkClick r:id="rId2"/>
          </p:cNvPr>
          <p:cNvPicPr>
            <a:picLocks noGrp="1" noChangeAspect="1"/>
          </p:cNvPicPr>
          <p:nvPr>
            <p:ph type="pic" sz="quarter" idx="10"/>
          </p:nvPr>
        </p:nvPicPr>
        <p:blipFill>
          <a:blip r:embed="rId3"/>
          <a:srcRect l="117" r="117"/>
          <a:stretch>
            <a:fillRect/>
          </a:stretch>
        </p:blipFill>
        <p:spPr/>
      </p:pic>
      <p:sp>
        <p:nvSpPr>
          <p:cNvPr id="4" name="Content Placeholder 3"/>
          <p:cNvSpPr>
            <a:spLocks noGrp="1"/>
          </p:cNvSpPr>
          <p:nvPr>
            <p:ph sz="quarter" idx="11"/>
          </p:nvPr>
        </p:nvSpPr>
        <p:spPr>
          <a:xfrm>
            <a:off x="183263" y="1394165"/>
            <a:ext cx="3566121" cy="1908215"/>
          </a:xfrm>
        </p:spPr>
        <p:txBody>
          <a:bodyPr/>
          <a:lstStyle/>
          <a:p>
            <a:r>
              <a:rPr lang="en-US" dirty="0"/>
              <a:t>Navigate to your Stream Analytics job.</a:t>
            </a:r>
          </a:p>
          <a:p>
            <a:r>
              <a:rPr lang="en-US" dirty="0"/>
              <a:t>In the Overview pane, in the Monitoring section, you should see messages going through.</a:t>
            </a:r>
            <a:endParaRPr lang="en-GB" dirty="0"/>
          </a:p>
        </p:txBody>
      </p:sp>
    </p:spTree>
    <p:extLst>
      <p:ext uri="{BB962C8B-B14F-4D97-AF65-F5344CB8AC3E}">
        <p14:creationId xmlns:p14="http://schemas.microsoft.com/office/powerpoint/2010/main" val="3807974769"/>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Background</a:t>
            </a:r>
            <a:endParaRPr lang="en-US" dirty="0"/>
          </a:p>
        </p:txBody>
      </p:sp>
      <p:sp>
        <p:nvSpPr>
          <p:cNvPr id="5" name="Text Placeholder 4"/>
          <p:cNvSpPr>
            <a:spLocks noGrp="1"/>
          </p:cNvSpPr>
          <p:nvPr>
            <p:ph type="body" sz="quarter" idx="10"/>
          </p:nvPr>
        </p:nvSpPr>
        <p:spPr>
          <a:xfrm>
            <a:off x="274638" y="1212850"/>
            <a:ext cx="11887200" cy="2252924"/>
          </a:xfrm>
        </p:spPr>
        <p:txBody>
          <a:bodyPr/>
          <a:lstStyle/>
          <a:p>
            <a:r>
              <a:rPr lang="en-US" sz="2400" dirty="0"/>
              <a:t>Fabrikam is a manufacturer of compact cars selling in 60 countries. To compete in an increasingly commoditized market, Fabrikam would like build up customer engagement, especially in the young generations which value experiential brands.</a:t>
            </a:r>
          </a:p>
          <a:p>
            <a:r>
              <a:rPr lang="en-US" sz="2400" dirty="0"/>
              <a:t>Mark, the head of marketing, believes that the company lacks a detailed view of trending topics in social channels, as well as a informal way for customers to approach the company with complaints or inquiries.</a:t>
            </a:r>
          </a:p>
        </p:txBody>
      </p:sp>
      <p:graphicFrame>
        <p:nvGraphicFramePr>
          <p:cNvPr id="2" name="Table 1"/>
          <p:cNvGraphicFramePr>
            <a:graphicFrameLocks noGrp="1"/>
          </p:cNvGraphicFramePr>
          <p:nvPr>
            <p:extLst>
              <p:ext uri="{D42A27DB-BD31-4B8C-83A1-F6EECF244321}">
                <p14:modId xmlns:p14="http://schemas.microsoft.com/office/powerpoint/2010/main" val="480916604"/>
              </p:ext>
            </p:extLst>
          </p:nvPr>
        </p:nvGraphicFramePr>
        <p:xfrm>
          <a:off x="3200750" y="4320213"/>
          <a:ext cx="2560292" cy="1266825"/>
        </p:xfrm>
        <a:graphic>
          <a:graphicData uri="http://schemas.openxmlformats.org/drawingml/2006/table">
            <a:tbl>
              <a:tblPr>
                <a:tableStyleId>{5C22544A-7EE6-4342-B048-85BDC9FD1C3A}</a:tableStyleId>
              </a:tblPr>
              <a:tblGrid>
                <a:gridCol w="2560292">
                  <a:extLst>
                    <a:ext uri="{9D8B030D-6E8A-4147-A177-3AD203B41FA5}">
                      <a16:colId xmlns:a16="http://schemas.microsoft.com/office/drawing/2014/main" val="3141255286"/>
                    </a:ext>
                  </a:extLst>
                </a:gridCol>
              </a:tblGrid>
              <a:tr h="190500">
                <a:tc>
                  <a:txBody>
                    <a:bodyPr/>
                    <a:lstStyle/>
                    <a:p>
                      <a:pPr algn="l" fontAlgn="b"/>
                      <a:r>
                        <a:rPr lang="en-GB" sz="1600" b="1" u="none" strike="noStrike" dirty="0">
                          <a:effectLst/>
                        </a:rPr>
                        <a:t>Fabrikam car models</a:t>
                      </a:r>
                      <a:endParaRPr lang="en-GB" sz="1600" b="1" i="0" u="none" strike="noStrike" dirty="0">
                        <a:solidFill>
                          <a:srgbClr val="FFFFFF"/>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622004611"/>
                  </a:ext>
                </a:extLst>
              </a:tr>
              <a:tr h="190500">
                <a:tc>
                  <a:txBody>
                    <a:bodyPr/>
                    <a:lstStyle/>
                    <a:p>
                      <a:pPr algn="l" fontAlgn="b"/>
                      <a:r>
                        <a:rPr lang="en-GB" sz="1600" u="none" strike="noStrike">
                          <a:effectLst/>
                        </a:rPr>
                        <a:t>Wolverine</a:t>
                      </a:r>
                      <a:endParaRPr lang="en-GB" sz="16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204200445"/>
                  </a:ext>
                </a:extLst>
              </a:tr>
              <a:tr h="190500">
                <a:tc>
                  <a:txBody>
                    <a:bodyPr/>
                    <a:lstStyle/>
                    <a:p>
                      <a:pPr algn="l" fontAlgn="b"/>
                      <a:r>
                        <a:rPr lang="en-GB" sz="1600" u="none" strike="noStrike">
                          <a:effectLst/>
                        </a:rPr>
                        <a:t>Polecat</a:t>
                      </a:r>
                      <a:endParaRPr lang="en-GB" sz="16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320494994"/>
                  </a:ext>
                </a:extLst>
              </a:tr>
              <a:tr h="190500">
                <a:tc>
                  <a:txBody>
                    <a:bodyPr/>
                    <a:lstStyle/>
                    <a:p>
                      <a:pPr algn="l" fontAlgn="b"/>
                      <a:r>
                        <a:rPr lang="en-GB" sz="1600" u="none" strike="noStrike">
                          <a:effectLst/>
                        </a:rPr>
                        <a:t>Sea Otter</a:t>
                      </a:r>
                      <a:endParaRPr lang="en-GB" sz="16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066836819"/>
                  </a:ext>
                </a:extLst>
              </a:tr>
              <a:tr h="190500">
                <a:tc>
                  <a:txBody>
                    <a:bodyPr/>
                    <a:lstStyle/>
                    <a:p>
                      <a:pPr algn="l" fontAlgn="b"/>
                      <a:r>
                        <a:rPr lang="en-GB" sz="1600" u="none" strike="noStrike" dirty="0">
                          <a:effectLst/>
                        </a:rPr>
                        <a:t>Sable</a:t>
                      </a:r>
                      <a:endParaRPr lang="en-GB" sz="16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178088553"/>
                  </a:ext>
                </a:extLst>
              </a:tr>
            </a:tbl>
          </a:graphicData>
        </a:graphic>
      </p:graphicFrame>
    </p:spTree>
    <p:extLst>
      <p:ext uri="{BB962C8B-B14F-4D97-AF65-F5344CB8AC3E}">
        <p14:creationId xmlns:p14="http://schemas.microsoft.com/office/powerpoint/2010/main" val="1160835463"/>
      </p:ext>
    </p:extLst>
  </p:cSld>
  <p:clrMapOvr>
    <a:masterClrMapping/>
  </p:clrMapOvr>
  <p:transition>
    <p:fade/>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Phase 2: set up machine learning model</a:t>
            </a:r>
            <a:endParaRPr lang="en-GB" dirty="0"/>
          </a:p>
        </p:txBody>
      </p:sp>
      <p:sp>
        <p:nvSpPr>
          <p:cNvPr id="6" name="Text Placeholder 5"/>
          <p:cNvSpPr>
            <a:spLocks noGrp="1"/>
          </p:cNvSpPr>
          <p:nvPr>
            <p:ph type="body" sz="quarter" idx="10"/>
          </p:nvPr>
        </p:nvSpPr>
        <p:spPr>
          <a:xfrm>
            <a:off x="274638" y="1212850"/>
            <a:ext cx="11887200" cy="1846659"/>
          </a:xfrm>
        </p:spPr>
        <p:txBody>
          <a:bodyPr/>
          <a:lstStyle/>
          <a:p>
            <a:r>
              <a:rPr lang="en-US" dirty="0"/>
              <a:t>Now we prepare a training set and create a machine learning model, to allow the bot to issue the offer most likely to be accepted in each conversation.</a:t>
            </a:r>
            <a:endParaRPr lang="en-GB" dirty="0"/>
          </a:p>
        </p:txBody>
      </p:sp>
    </p:spTree>
    <p:extLst>
      <p:ext uri="{BB962C8B-B14F-4D97-AF65-F5344CB8AC3E}">
        <p14:creationId xmlns:p14="http://schemas.microsoft.com/office/powerpoint/2010/main" val="2209851926"/>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794064"/>
          </a:xfrm>
        </p:spPr>
        <p:txBody>
          <a:bodyPr/>
          <a:lstStyle/>
          <a:p>
            <a:r>
              <a:rPr lang="en-US" sz="2400" dirty="0"/>
              <a:t>Prepare ML training set (1/3)</a:t>
            </a:r>
            <a:br>
              <a:rPr lang="en-US" sz="2400" dirty="0"/>
            </a:br>
            <a:r>
              <a:rPr lang="en-US" sz="1800" dirty="0"/>
              <a:t>230-generate-ml-training-data.ps1</a:t>
            </a:r>
            <a:endParaRPr lang="en-GB" sz="2400" dirty="0"/>
          </a:p>
        </p:txBody>
      </p:sp>
      <p:pic>
        <p:nvPicPr>
          <p:cNvPr id="5" name="Picture Placeholder 4" descr="algattikcisbotadls - Microsoft Azure - Internet Explorer">
            <a:hlinkClick r:id="rId2"/>
          </p:cNvPr>
          <p:cNvPicPr>
            <a:picLocks noGrp="1" noChangeAspect="1"/>
          </p:cNvPicPr>
          <p:nvPr>
            <p:ph type="pic" sz="quarter" idx="10"/>
          </p:nvPr>
        </p:nvPicPr>
        <p:blipFill>
          <a:blip r:embed="rId3"/>
          <a:srcRect l="117" r="117"/>
          <a:stretch>
            <a:fillRect/>
          </a:stretch>
        </p:blipFill>
        <p:spPr/>
      </p:pic>
      <p:sp>
        <p:nvSpPr>
          <p:cNvPr id="4" name="Content Placeholder 3"/>
          <p:cNvSpPr>
            <a:spLocks noGrp="1"/>
          </p:cNvSpPr>
          <p:nvPr>
            <p:ph sz="quarter" idx="11"/>
          </p:nvPr>
        </p:nvSpPr>
        <p:spPr>
          <a:xfrm>
            <a:off x="183263" y="1394165"/>
            <a:ext cx="3566121" cy="4090351"/>
          </a:xfrm>
        </p:spPr>
        <p:txBody>
          <a:bodyPr/>
          <a:lstStyle/>
          <a:p>
            <a:pPr marL="0" indent="0">
              <a:buNone/>
            </a:pPr>
            <a:r>
              <a:rPr lang="en-US" sz="1800" i="1" dirty="0"/>
              <a:t>We create a U-SQL job to process archived messages into a table containing one line for each observed interaction (pair of offer made and response received). </a:t>
            </a:r>
          </a:p>
          <a:p>
            <a:r>
              <a:rPr lang="en-US" sz="1800" dirty="0"/>
              <a:t>Navigate to your Data Lake Analytics instance.</a:t>
            </a:r>
          </a:p>
          <a:p>
            <a:r>
              <a:rPr lang="en-US" sz="1800" dirty="0"/>
              <a:t>Click Data Explorer</a:t>
            </a:r>
          </a:p>
          <a:p>
            <a:r>
              <a:rPr lang="en-US" sz="1800" dirty="0"/>
              <a:t>Browse your Data Lake Store account, to ensure the bot data is being captured into subdirectories of </a:t>
            </a:r>
            <a:r>
              <a:rPr lang="en-US" sz="1800" dirty="0" err="1"/>
              <a:t>botdata</a:t>
            </a:r>
            <a:r>
              <a:rPr lang="en-US" sz="1800" dirty="0"/>
              <a:t>/raw/ partitioned by year, month, day and hour.</a:t>
            </a:r>
            <a:endParaRPr lang="en-GB" sz="1800" dirty="0"/>
          </a:p>
        </p:txBody>
      </p:sp>
    </p:spTree>
    <p:extLst>
      <p:ext uri="{BB962C8B-B14F-4D97-AF65-F5344CB8AC3E}">
        <p14:creationId xmlns:p14="http://schemas.microsoft.com/office/powerpoint/2010/main" val="769886103"/>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794064"/>
          </a:xfrm>
        </p:spPr>
        <p:txBody>
          <a:bodyPr/>
          <a:lstStyle/>
          <a:p>
            <a:r>
              <a:rPr lang="en-US" sz="2400" dirty="0"/>
              <a:t>Prepare ML training set (2/3)</a:t>
            </a:r>
            <a:br>
              <a:rPr lang="en-US" sz="2400" dirty="0"/>
            </a:br>
            <a:r>
              <a:rPr lang="en-US" sz="1800" dirty="0"/>
              <a:t>230-generate-ml-training-data.ps1</a:t>
            </a:r>
            <a:endParaRPr lang="en-GB" sz="2400" dirty="0"/>
          </a:p>
        </p:txBody>
      </p:sp>
      <p:pic>
        <p:nvPicPr>
          <p:cNvPr id="5" name="Picture Placeholder 4" descr="New U-SQL Job - Microsoft Azure - Internet Explorer">
            <a:hlinkClick r:id="rId2"/>
          </p:cNvPr>
          <p:cNvPicPr>
            <a:picLocks noGrp="1" noChangeAspect="1"/>
          </p:cNvPicPr>
          <p:nvPr>
            <p:ph type="pic" sz="quarter" idx="10"/>
          </p:nvPr>
        </p:nvPicPr>
        <p:blipFill>
          <a:blip r:embed="rId3"/>
          <a:srcRect l="117" r="117"/>
          <a:stretch>
            <a:fillRect/>
          </a:stretch>
        </p:blipFill>
        <p:spPr/>
      </p:pic>
      <p:sp>
        <p:nvSpPr>
          <p:cNvPr id="4" name="Content Placeholder 3"/>
          <p:cNvSpPr>
            <a:spLocks noGrp="1"/>
          </p:cNvSpPr>
          <p:nvPr>
            <p:ph sz="quarter" idx="11"/>
          </p:nvPr>
        </p:nvSpPr>
        <p:spPr>
          <a:xfrm>
            <a:off x="183263" y="1394165"/>
            <a:ext cx="3566121" cy="3930307"/>
          </a:xfrm>
        </p:spPr>
        <p:txBody>
          <a:bodyPr/>
          <a:lstStyle/>
          <a:p>
            <a:r>
              <a:rPr lang="en-GB" sz="1800" dirty="0"/>
              <a:t>Go to your Data Lake Analytics service</a:t>
            </a:r>
          </a:p>
          <a:p>
            <a:r>
              <a:rPr lang="en-GB" sz="1800" dirty="0"/>
              <a:t>In DATA LAKE ANALYTICS, select New Job</a:t>
            </a:r>
          </a:p>
          <a:p>
            <a:r>
              <a:rPr lang="en-GB" sz="1800" dirty="0"/>
              <a:t>Paste the script from \Resources\</a:t>
            </a:r>
            <a:r>
              <a:rPr lang="en-GB" sz="1800" dirty="0" err="1"/>
              <a:t>PrepareMLTrainingSet</a:t>
            </a:r>
            <a:r>
              <a:rPr lang="en-GB" sz="1800" dirty="0"/>
              <a:t>\prepare-ml-training-</a:t>
            </a:r>
            <a:r>
              <a:rPr lang="en-GB" sz="1800" dirty="0" err="1"/>
              <a:t>set.usql</a:t>
            </a:r>
            <a:endParaRPr lang="en-GB" sz="1800" dirty="0"/>
          </a:p>
          <a:p>
            <a:r>
              <a:rPr lang="en-US" sz="1800" dirty="0"/>
              <a:t>Replace $</a:t>
            </a:r>
            <a:r>
              <a:rPr lang="en-US" sz="1800" dirty="0" err="1"/>
              <a:t>storageAccountName</a:t>
            </a:r>
            <a:r>
              <a:rPr lang="en-US" sz="1800" dirty="0"/>
              <a:t> (at the top of the script) with your storage account name (i.e. Blob storage account)</a:t>
            </a:r>
          </a:p>
          <a:p>
            <a:r>
              <a:rPr lang="en-US" sz="1800" dirty="0"/>
              <a:t>Click Submit Job</a:t>
            </a:r>
            <a:endParaRPr lang="en-GB" sz="1800" dirty="0"/>
          </a:p>
        </p:txBody>
      </p:sp>
    </p:spTree>
    <p:extLst>
      <p:ext uri="{BB962C8B-B14F-4D97-AF65-F5344CB8AC3E}">
        <p14:creationId xmlns:p14="http://schemas.microsoft.com/office/powerpoint/2010/main" val="1496653816"/>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17065"/>
          </a:xfrm>
        </p:spPr>
        <p:txBody>
          <a:bodyPr/>
          <a:lstStyle/>
          <a:p>
            <a:r>
              <a:rPr lang="en-US" sz="2400" dirty="0"/>
              <a:t>Prepare ML training set (3/3)</a:t>
            </a:r>
            <a:endParaRPr lang="en-GB" sz="2400" dirty="0"/>
          </a:p>
        </p:txBody>
      </p:sp>
      <p:pic>
        <p:nvPicPr>
          <p:cNvPr id="5" name="Picture Placeholder 4" descr="New Job - Microsoft Azure - Internet Explorer">
            <a:hlinkClick r:id="rId2"/>
          </p:cNvPr>
          <p:cNvPicPr>
            <a:picLocks noGrp="1" noChangeAspect="1"/>
          </p:cNvPicPr>
          <p:nvPr>
            <p:ph type="pic" sz="quarter" idx="10"/>
          </p:nvPr>
        </p:nvPicPr>
        <p:blipFill>
          <a:blip r:embed="rId3"/>
          <a:srcRect l="117" r="117"/>
          <a:stretch>
            <a:fillRect/>
          </a:stretch>
        </p:blipFill>
        <p:spPr/>
      </p:pic>
      <p:sp>
        <p:nvSpPr>
          <p:cNvPr id="4" name="Content Placeholder 3"/>
          <p:cNvSpPr>
            <a:spLocks noGrp="1"/>
          </p:cNvSpPr>
          <p:nvPr>
            <p:ph sz="quarter" idx="11"/>
          </p:nvPr>
        </p:nvSpPr>
        <p:spPr>
          <a:xfrm>
            <a:off x="183263" y="1394165"/>
            <a:ext cx="3566121" cy="2046714"/>
          </a:xfrm>
        </p:spPr>
        <p:txBody>
          <a:bodyPr/>
          <a:lstStyle/>
          <a:p>
            <a:r>
              <a:rPr lang="en-US" sz="1800" dirty="0"/>
              <a:t>After the job completes, check that the file interactions.csv was produced in the storage account.</a:t>
            </a:r>
          </a:p>
          <a:p>
            <a:r>
              <a:rPr lang="en-US" sz="1800" dirty="0"/>
              <a:t>Click on the file name to preview its content.</a:t>
            </a:r>
            <a:endParaRPr lang="en-GB" sz="1800" dirty="0"/>
          </a:p>
        </p:txBody>
      </p:sp>
    </p:spTree>
    <p:extLst>
      <p:ext uri="{BB962C8B-B14F-4D97-AF65-F5344CB8AC3E}">
        <p14:creationId xmlns:p14="http://schemas.microsoft.com/office/powerpoint/2010/main" val="3999553880"/>
      </p:ext>
    </p:extLst>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657560" cy="517065"/>
          </a:xfrm>
        </p:spPr>
        <p:txBody>
          <a:bodyPr/>
          <a:lstStyle/>
          <a:p>
            <a:r>
              <a:rPr lang="en-US" sz="2400" dirty="0"/>
              <a:t>Create AML workspace (1/2)</a:t>
            </a:r>
            <a:endParaRPr lang="en-GB" sz="2400" dirty="0"/>
          </a:p>
        </p:txBody>
      </p:sp>
      <p:pic>
        <p:nvPicPr>
          <p:cNvPr id="5" name="Picture Placeholder 4" descr="Machine Learning Workspace - Microsoft Azure - Internet Explorer">
            <a:hlinkClick r:id="rId2"/>
          </p:cNvPr>
          <p:cNvPicPr>
            <a:picLocks noGrp="1" noChangeAspect="1"/>
          </p:cNvPicPr>
          <p:nvPr>
            <p:ph type="pic" sz="quarter" idx="10"/>
          </p:nvPr>
        </p:nvPicPr>
        <p:blipFill>
          <a:blip r:embed="rId3"/>
          <a:srcRect l="117" r="117"/>
          <a:stretch>
            <a:fillRect/>
          </a:stretch>
        </p:blipFill>
        <p:spPr/>
      </p:pic>
      <p:sp>
        <p:nvSpPr>
          <p:cNvPr id="4" name="Content Placeholder 3"/>
          <p:cNvSpPr>
            <a:spLocks noGrp="1"/>
          </p:cNvSpPr>
          <p:nvPr>
            <p:ph sz="quarter" idx="11"/>
          </p:nvPr>
        </p:nvSpPr>
        <p:spPr>
          <a:xfrm>
            <a:off x="183263" y="1394165"/>
            <a:ext cx="3566121" cy="3702552"/>
          </a:xfrm>
        </p:spPr>
        <p:txBody>
          <a:bodyPr/>
          <a:lstStyle/>
          <a:p>
            <a:pPr marL="0" indent="0">
              <a:buNone/>
            </a:pPr>
            <a:r>
              <a:rPr lang="en-US" sz="1800" i="1" dirty="0"/>
              <a:t>We create a workspace for our Azure ML experiment.</a:t>
            </a:r>
          </a:p>
          <a:p>
            <a:r>
              <a:rPr lang="en-US" sz="1800" dirty="0"/>
              <a:t>Go to New </a:t>
            </a:r>
            <a:r>
              <a:rPr lang="en-US" sz="1800" dirty="0">
                <a:sym typeface="Wingdings" panose="05000000000000000000" pitchFamily="2" charset="2"/>
              </a:rPr>
              <a:t> Intelligence + Analytics  Machine Learning Workspace</a:t>
            </a:r>
          </a:p>
          <a:p>
            <a:r>
              <a:rPr lang="en-US" sz="1800" dirty="0"/>
              <a:t>Enter a name (</a:t>
            </a:r>
            <a:r>
              <a:rPr lang="en-US" sz="1800" dirty="0" err="1">
                <a:latin typeface="Lucida Console" panose="020B0609040504020204" pitchFamily="49" charset="0"/>
              </a:rPr>
              <a:t>cisbot</a:t>
            </a:r>
            <a:r>
              <a:rPr lang="en-US" sz="1800" dirty="0">
                <a:latin typeface="Lucida Console" panose="020B0609040504020204" pitchFamily="49" charset="0"/>
              </a:rPr>
              <a:t>[</a:t>
            </a:r>
            <a:r>
              <a:rPr lang="en-US" sz="1800" dirty="0" err="1">
                <a:latin typeface="Lucida Console" panose="020B0609040504020204" pitchFamily="49" charset="0"/>
              </a:rPr>
              <a:t>nn</a:t>
            </a:r>
            <a:r>
              <a:rPr lang="en-US" sz="1800" dirty="0">
                <a:latin typeface="Lucida Console" panose="020B0609040504020204" pitchFamily="49" charset="0"/>
              </a:rPr>
              <a:t>]</a:t>
            </a:r>
            <a:r>
              <a:rPr lang="en-US" sz="1800" dirty="0" err="1">
                <a:latin typeface="Lucida Console" panose="020B0609040504020204" pitchFamily="49" charset="0"/>
              </a:rPr>
              <a:t>aml</a:t>
            </a:r>
            <a:r>
              <a:rPr lang="en-US" sz="1800" dirty="0"/>
              <a:t>)</a:t>
            </a:r>
          </a:p>
          <a:p>
            <a:r>
              <a:rPr lang="en-US" sz="1800" dirty="0"/>
              <a:t>Select your Resource group and a region</a:t>
            </a:r>
          </a:p>
          <a:p>
            <a:r>
              <a:rPr lang="en-US" sz="1800" dirty="0"/>
              <a:t>Under Web service plan pricing tier, select </a:t>
            </a:r>
            <a:r>
              <a:rPr lang="en-US" sz="1800" b="1" dirty="0"/>
              <a:t>S1 Standard</a:t>
            </a:r>
          </a:p>
          <a:p>
            <a:r>
              <a:rPr lang="en-US" sz="1800" dirty="0"/>
              <a:t>Click </a:t>
            </a:r>
            <a:r>
              <a:rPr lang="en-US" sz="1800" b="1" dirty="0"/>
              <a:t>Create</a:t>
            </a:r>
            <a:endParaRPr lang="en-GB" sz="1800" b="1" dirty="0"/>
          </a:p>
        </p:txBody>
      </p:sp>
    </p:spTree>
    <p:extLst>
      <p:ext uri="{BB962C8B-B14F-4D97-AF65-F5344CB8AC3E}">
        <p14:creationId xmlns:p14="http://schemas.microsoft.com/office/powerpoint/2010/main" val="614004500"/>
      </p:ext>
    </p:extLst>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17065"/>
          </a:xfrm>
        </p:spPr>
        <p:txBody>
          <a:bodyPr/>
          <a:lstStyle/>
          <a:p>
            <a:r>
              <a:rPr lang="en-US" sz="2400" dirty="0"/>
              <a:t>Create AML workspace (2/2)</a:t>
            </a:r>
            <a:endParaRPr lang="en-GB" sz="2400" dirty="0"/>
          </a:p>
        </p:txBody>
      </p:sp>
      <p:pic>
        <p:nvPicPr>
          <p:cNvPr id="5" name="Picture Placeholder 4" descr="cisbot - Microsoft Azure - Internet Explorer">
            <a:hlinkClick r:id="rId2"/>
          </p:cNvPr>
          <p:cNvPicPr>
            <a:picLocks noGrp="1" noChangeAspect="1"/>
          </p:cNvPicPr>
          <p:nvPr>
            <p:ph type="pic" sz="quarter" idx="10"/>
          </p:nvPr>
        </p:nvPicPr>
        <p:blipFill>
          <a:blip r:embed="rId3"/>
          <a:srcRect l="117" r="117"/>
          <a:stretch>
            <a:fillRect/>
          </a:stretch>
        </p:blipFill>
        <p:spPr/>
      </p:pic>
      <p:sp>
        <p:nvSpPr>
          <p:cNvPr id="4" name="Content Placeholder 3"/>
          <p:cNvSpPr>
            <a:spLocks noGrp="1"/>
          </p:cNvSpPr>
          <p:nvPr>
            <p:ph sz="quarter" idx="11"/>
          </p:nvPr>
        </p:nvSpPr>
        <p:spPr>
          <a:xfrm>
            <a:off x="183263" y="1394165"/>
            <a:ext cx="3566121" cy="2788456"/>
          </a:xfrm>
        </p:spPr>
        <p:txBody>
          <a:bodyPr/>
          <a:lstStyle/>
          <a:p>
            <a:r>
              <a:rPr lang="en-US" sz="1800" dirty="0"/>
              <a:t>Navigate to your newly created Machine Learning Workspace</a:t>
            </a:r>
          </a:p>
          <a:p>
            <a:r>
              <a:rPr lang="en-US" sz="1800" dirty="0"/>
              <a:t>Click “Launch Machine Learning Studio”</a:t>
            </a:r>
          </a:p>
          <a:p>
            <a:r>
              <a:rPr lang="en-US" sz="1800" dirty="0"/>
              <a:t>If you have more than one AML workspaces, then you’ll need to select the REGION, then select the workspace you created.</a:t>
            </a:r>
          </a:p>
        </p:txBody>
      </p:sp>
    </p:spTree>
    <p:extLst>
      <p:ext uri="{BB962C8B-B14F-4D97-AF65-F5344CB8AC3E}">
        <p14:creationId xmlns:p14="http://schemas.microsoft.com/office/powerpoint/2010/main" val="510499798"/>
      </p:ext>
    </p:extLst>
  </p:cSld>
  <p:clrMapOvr>
    <a:masterClrMapping/>
  </p:clrMapOvr>
  <p:transition>
    <p:fad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657560" cy="849463"/>
          </a:xfrm>
        </p:spPr>
        <p:txBody>
          <a:bodyPr/>
          <a:lstStyle/>
          <a:p>
            <a:r>
              <a:rPr lang="en-US" sz="2400" dirty="0"/>
              <a:t>Create AML experiment (1/9)</a:t>
            </a:r>
            <a:endParaRPr lang="en-GB" sz="2400" dirty="0"/>
          </a:p>
        </p:txBody>
      </p:sp>
      <p:pic>
        <p:nvPicPr>
          <p:cNvPr id="5" name="Picture Placeholder 4" descr="Access keys - Microsoft Azure - Internet Explorer">
            <a:hlinkClick r:id="rId2"/>
          </p:cNvPr>
          <p:cNvPicPr>
            <a:picLocks noGrp="1" noChangeAspect="1"/>
          </p:cNvPicPr>
          <p:nvPr>
            <p:ph type="pic" sz="quarter" idx="10"/>
          </p:nvPr>
        </p:nvPicPr>
        <p:blipFill>
          <a:blip r:embed="rId3"/>
          <a:srcRect l="117" r="117"/>
          <a:stretch>
            <a:fillRect/>
          </a:stretch>
        </p:blipFill>
        <p:spPr/>
      </p:pic>
      <p:sp>
        <p:nvSpPr>
          <p:cNvPr id="4" name="Content Placeholder 3"/>
          <p:cNvSpPr>
            <a:spLocks noGrp="1"/>
          </p:cNvSpPr>
          <p:nvPr>
            <p:ph sz="quarter" idx="11"/>
          </p:nvPr>
        </p:nvSpPr>
        <p:spPr>
          <a:xfrm>
            <a:off x="183263" y="1394165"/>
            <a:ext cx="3566121" cy="1631216"/>
          </a:xfrm>
        </p:spPr>
        <p:txBody>
          <a:bodyPr/>
          <a:lstStyle/>
          <a:p>
            <a:r>
              <a:rPr lang="en-US" dirty="0"/>
              <a:t>Navigate to your Azure storage account</a:t>
            </a:r>
          </a:p>
          <a:p>
            <a:r>
              <a:rPr lang="en-US" dirty="0"/>
              <a:t>Under SETTINGS </a:t>
            </a:r>
            <a:r>
              <a:rPr lang="en-US" dirty="0">
                <a:sym typeface="Wingdings" panose="05000000000000000000" pitchFamily="2" charset="2"/>
              </a:rPr>
              <a:t> Access keys, copy your primary key (key1)</a:t>
            </a:r>
            <a:endParaRPr lang="en-GB" dirty="0"/>
          </a:p>
        </p:txBody>
      </p:sp>
    </p:spTree>
    <p:extLst>
      <p:ext uri="{BB962C8B-B14F-4D97-AF65-F5344CB8AC3E}">
        <p14:creationId xmlns:p14="http://schemas.microsoft.com/office/powerpoint/2010/main" val="76616624"/>
      </p:ext>
    </p:extLst>
  </p:cSld>
  <p:clrMapOvr>
    <a:masterClrMapping/>
  </p:clrMapOvr>
  <p:transition>
    <p:fad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657560" cy="849463"/>
          </a:xfrm>
        </p:spPr>
        <p:txBody>
          <a:bodyPr/>
          <a:lstStyle/>
          <a:p>
            <a:r>
              <a:rPr lang="en-US" sz="2400" dirty="0"/>
              <a:t>Create AML experiment (2/9)</a:t>
            </a:r>
            <a:endParaRPr lang="en-GB" sz="2400" dirty="0"/>
          </a:p>
        </p:txBody>
      </p:sp>
      <p:sp>
        <p:nvSpPr>
          <p:cNvPr id="4" name="Content Placeholder 3"/>
          <p:cNvSpPr>
            <a:spLocks noGrp="1"/>
          </p:cNvSpPr>
          <p:nvPr>
            <p:ph sz="quarter" idx="11"/>
          </p:nvPr>
        </p:nvSpPr>
        <p:spPr>
          <a:xfrm>
            <a:off x="183263" y="1394165"/>
            <a:ext cx="3566121" cy="932563"/>
          </a:xfrm>
        </p:spPr>
        <p:txBody>
          <a:bodyPr/>
          <a:lstStyle/>
          <a:p>
            <a:r>
              <a:rPr lang="en-US" sz="1800" dirty="0"/>
              <a:t>In Machine Learning Studio, Click + NEW, Blank Experiment</a:t>
            </a:r>
            <a:endParaRPr lang="en-GB" sz="1800" dirty="0"/>
          </a:p>
        </p:txBody>
      </p:sp>
      <p:pic>
        <p:nvPicPr>
          <p:cNvPr id="7" name="Picture Placeholder 6" descr="Experiments - Microsoft Azure Machine Learning Studio - Internet Explorer">
            <a:hlinkClick r:id="rId2"/>
          </p:cNvPr>
          <p:cNvPicPr>
            <a:picLocks noGrp="1" noChangeAspect="1"/>
          </p:cNvPicPr>
          <p:nvPr>
            <p:ph type="pic" sz="quarter" idx="10"/>
          </p:nvPr>
        </p:nvPicPr>
        <p:blipFill>
          <a:blip r:embed="rId3"/>
          <a:srcRect l="117" r="117"/>
          <a:stretch>
            <a:fillRect/>
          </a:stretch>
        </p:blipFill>
        <p:spPr/>
      </p:pic>
    </p:spTree>
    <p:extLst>
      <p:ext uri="{BB962C8B-B14F-4D97-AF65-F5344CB8AC3E}">
        <p14:creationId xmlns:p14="http://schemas.microsoft.com/office/powerpoint/2010/main" val="2963896725"/>
      </p:ext>
    </p:extLst>
  </p:cSld>
  <p:clrMapOvr>
    <a:masterClrMapping/>
  </p:clrMapOvr>
  <p:transition>
    <p:fad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657560" cy="849463"/>
          </a:xfrm>
        </p:spPr>
        <p:txBody>
          <a:bodyPr/>
          <a:lstStyle/>
          <a:p>
            <a:r>
              <a:rPr lang="en-US" sz="2400" dirty="0"/>
              <a:t>Create AML experiment (3/9)</a:t>
            </a:r>
            <a:endParaRPr lang="en-GB" sz="2400" dirty="0"/>
          </a:p>
        </p:txBody>
      </p:sp>
      <p:pic>
        <p:nvPicPr>
          <p:cNvPr id="5" name="Picture Placeholder 4" descr="Experiments - Microsoft Azure Machine Learning Studio - Internet Explorer">
            <a:hlinkClick r:id="rId2"/>
          </p:cNvPr>
          <p:cNvPicPr>
            <a:picLocks noGrp="1" noChangeAspect="1"/>
          </p:cNvPicPr>
          <p:nvPr>
            <p:ph type="pic" sz="quarter" idx="10"/>
          </p:nvPr>
        </p:nvPicPr>
        <p:blipFill>
          <a:blip r:embed="rId3"/>
          <a:srcRect l="117" r="117"/>
          <a:stretch>
            <a:fillRect/>
          </a:stretch>
        </p:blipFill>
        <p:spPr/>
      </p:pic>
      <p:sp>
        <p:nvSpPr>
          <p:cNvPr id="4" name="Content Placeholder 3"/>
          <p:cNvSpPr>
            <a:spLocks noGrp="1"/>
          </p:cNvSpPr>
          <p:nvPr>
            <p:ph sz="quarter" idx="11"/>
          </p:nvPr>
        </p:nvSpPr>
        <p:spPr>
          <a:xfrm>
            <a:off x="183263" y="1394165"/>
            <a:ext cx="3750012" cy="3631763"/>
          </a:xfrm>
        </p:spPr>
        <p:txBody>
          <a:bodyPr/>
          <a:lstStyle/>
          <a:p>
            <a:r>
              <a:rPr lang="en-US" sz="1800" dirty="0"/>
              <a:t>Under Data Input and Output, drag </a:t>
            </a:r>
            <a:r>
              <a:rPr lang="en-US" sz="1800" b="1" dirty="0"/>
              <a:t>Import Data </a:t>
            </a:r>
            <a:r>
              <a:rPr lang="en-US" sz="1800" dirty="0"/>
              <a:t>onto the canvas.</a:t>
            </a:r>
          </a:p>
          <a:p>
            <a:r>
              <a:rPr lang="en-US" sz="1800" dirty="0"/>
              <a:t>For Account name, enter your Storage account name</a:t>
            </a:r>
          </a:p>
          <a:p>
            <a:r>
              <a:rPr lang="en-US" sz="1800" dirty="0"/>
              <a:t>For Account key, paste your storage account key from the previous step</a:t>
            </a:r>
          </a:p>
          <a:p>
            <a:r>
              <a:rPr lang="en-US" sz="1800" dirty="0"/>
              <a:t>For Path, type</a:t>
            </a:r>
            <a:br>
              <a:rPr lang="en-US" dirty="0"/>
            </a:br>
            <a:br>
              <a:rPr lang="en-US" sz="1200" dirty="0">
                <a:latin typeface="Lucida Console" panose="020B0609040504020204" pitchFamily="49" charset="0"/>
              </a:rPr>
            </a:br>
            <a:r>
              <a:rPr lang="en-US" sz="1200" dirty="0">
                <a:latin typeface="Lucida Console" panose="020B0609040504020204" pitchFamily="49" charset="0"/>
              </a:rPr>
              <a:t>interaction-data/interactions.csv</a:t>
            </a:r>
            <a:br>
              <a:rPr lang="en-US" sz="1200" dirty="0">
                <a:latin typeface="Lucida Console" panose="020B0609040504020204" pitchFamily="49" charset="0"/>
              </a:rPr>
            </a:br>
            <a:endParaRPr lang="en-US" dirty="0">
              <a:latin typeface="Lucida Console" panose="020B0609040504020204" pitchFamily="49" charset="0"/>
            </a:endParaRPr>
          </a:p>
          <a:p>
            <a:r>
              <a:rPr lang="en-US" sz="1800" dirty="0"/>
              <a:t>Click RUN</a:t>
            </a:r>
            <a:endParaRPr lang="en-GB" sz="1800" dirty="0"/>
          </a:p>
        </p:txBody>
      </p:sp>
    </p:spTree>
    <p:extLst>
      <p:ext uri="{BB962C8B-B14F-4D97-AF65-F5344CB8AC3E}">
        <p14:creationId xmlns:p14="http://schemas.microsoft.com/office/powerpoint/2010/main" val="1336919045"/>
      </p:ext>
    </p:extLst>
  </p:cSld>
  <p:clrMapOvr>
    <a:masterClrMapping/>
  </p:clrMapOvr>
  <p:transition>
    <p:fade/>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657560" cy="849463"/>
          </a:xfrm>
        </p:spPr>
        <p:txBody>
          <a:bodyPr/>
          <a:lstStyle/>
          <a:p>
            <a:r>
              <a:rPr lang="en-US" sz="2400" dirty="0"/>
              <a:t>Create AML experiment (4/9)</a:t>
            </a:r>
            <a:endParaRPr lang="en-GB" sz="2400" dirty="0"/>
          </a:p>
        </p:txBody>
      </p:sp>
      <p:pic>
        <p:nvPicPr>
          <p:cNvPr id="5" name="Picture Placeholder 4" descr="Experiments - Microsoft Azure Machine Learning Studio - Internet Explorer">
            <a:hlinkClick r:id="rId2"/>
          </p:cNvPr>
          <p:cNvPicPr>
            <a:picLocks noGrp="1" noChangeAspect="1"/>
          </p:cNvPicPr>
          <p:nvPr>
            <p:ph type="pic" sz="quarter" idx="10"/>
          </p:nvPr>
        </p:nvPicPr>
        <p:blipFill>
          <a:blip r:embed="rId3"/>
          <a:srcRect l="117" r="117"/>
          <a:stretch>
            <a:fillRect/>
          </a:stretch>
        </p:blipFill>
        <p:spPr/>
      </p:pic>
      <p:sp>
        <p:nvSpPr>
          <p:cNvPr id="4" name="Content Placeholder 3"/>
          <p:cNvSpPr>
            <a:spLocks noGrp="1"/>
          </p:cNvSpPr>
          <p:nvPr>
            <p:ph sz="quarter" idx="11"/>
          </p:nvPr>
        </p:nvSpPr>
        <p:spPr>
          <a:xfrm>
            <a:off x="183263" y="1394165"/>
            <a:ext cx="3566121" cy="1985159"/>
          </a:xfrm>
        </p:spPr>
        <p:txBody>
          <a:bodyPr/>
          <a:lstStyle/>
          <a:p>
            <a:r>
              <a:rPr lang="en-US" sz="1800" dirty="0"/>
              <a:t>Click on the output of the Import Data step, and then on Visualize</a:t>
            </a:r>
          </a:p>
          <a:p>
            <a:r>
              <a:rPr lang="en-US" sz="1800" dirty="0"/>
              <a:t>Note that the columns have non-descriptive names. We will rename the columns in the next step.</a:t>
            </a:r>
            <a:endParaRPr lang="en-GB" sz="1800" dirty="0"/>
          </a:p>
        </p:txBody>
      </p:sp>
    </p:spTree>
    <p:extLst>
      <p:ext uri="{BB962C8B-B14F-4D97-AF65-F5344CB8AC3E}">
        <p14:creationId xmlns:p14="http://schemas.microsoft.com/office/powerpoint/2010/main" val="392194112"/>
      </p:ext>
    </p:extLst>
  </p:cSld>
  <p:clrMapOvr>
    <a:masterClrMapping/>
  </p:clrMapOvr>
  <p:transition>
    <p:fade/>
  </p:transition>
</p:sld>
</file>

<file path=ppt/theme/theme1.xml><?xml version="1.0" encoding="utf-8"?>
<a:theme xmlns:a="http://schemas.openxmlformats.org/drawingml/2006/main" name="6-50029_S4_Q1_FY17_Dark_Template">
  <a:themeElements>
    <a:clrScheme name="S$ Dark Template">
      <a:dk1>
        <a:srgbClr val="505050"/>
      </a:dk1>
      <a:lt1>
        <a:srgbClr val="FFFFFF"/>
      </a:lt1>
      <a:dk2>
        <a:srgbClr val="00188F"/>
      </a:dk2>
      <a:lt2>
        <a:srgbClr val="D2D2D2"/>
      </a:lt2>
      <a:accent1>
        <a:srgbClr val="0078D7"/>
      </a:accent1>
      <a:accent2>
        <a:srgbClr val="32145A"/>
      </a:accent2>
      <a:accent3>
        <a:srgbClr val="107C10"/>
      </a:accent3>
      <a:accent4>
        <a:srgbClr val="00BCF2"/>
      </a:accent4>
      <a:accent5>
        <a:srgbClr val="FFB900"/>
      </a:accent5>
      <a:accent6>
        <a:srgbClr val="E6E6E6"/>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1_FY17_Dark_Template" id="{82A030BC-1EAE-4841-BD11-67FB1DDC4DB9}" vid="{08080E70-7DD0-493A-AFB3-A64563939239}"/>
    </a:ext>
  </a:extLst>
</a:theme>
</file>

<file path=ppt/theme/theme2.xml><?xml version="1.0" encoding="utf-8"?>
<a:theme xmlns:a="http://schemas.openxmlformats.org/drawingml/2006/main" name="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CA13CD0E627214D8ABAA69EC8C02B6B" ma:contentTypeVersion="2" ma:contentTypeDescription="Create a new document." ma:contentTypeScope="" ma:versionID="f5a28ada4389ecc6f0010f343cffe679">
  <xsd:schema xmlns:xsd="http://www.w3.org/2001/XMLSchema" xmlns:xs="http://www.w3.org/2001/XMLSchema" xmlns:p="http://schemas.microsoft.com/office/2006/metadata/properties" xmlns:ns2="99bb5cf6-951e-49c9-bbf7-e551d399bf00" targetNamespace="http://schemas.microsoft.com/office/2006/metadata/properties" ma:root="true" ma:fieldsID="29759ddb7f9a324f5f03dc15633a5310" ns2:_="">
    <xsd:import namespace="99bb5cf6-951e-49c9-bbf7-e551d399bf00"/>
    <xsd:element name="properties">
      <xsd:complexType>
        <xsd:sequence>
          <xsd:element name="documentManagement">
            <xsd:complexType>
              <xsd:all>
                <xsd:element ref="ns2:SharedWithUsers" minOccurs="0"/>
                <xsd:element ref="ns2: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9bb5cf6-951e-49c9-bbf7-e551d399bf00"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B7BC826-670A-4715-8414-78A4249DAC6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9bb5cf6-951e-49c9-bbf7-e551d399bf0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825BDF3-882F-42D8-9BC2-9EB7A5302DA6}">
  <ds:schemaRefs>
    <ds:schemaRef ds:uri="99bb5cf6-951e-49c9-bbf7-e551d399bf00"/>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www.w3.org/XML/1998/namespace"/>
    <ds:schemaRef ds:uri="http://purl.org/dc/dcmitype/"/>
  </ds:schemaRefs>
</ds:datastoreItem>
</file>

<file path=customXml/itemProps3.xml><?xml version="1.0" encoding="utf-8"?>
<ds:datastoreItem xmlns:ds="http://schemas.openxmlformats.org/officeDocument/2006/customXml" ds:itemID="{850FEDE4-E73B-450F-BBD5-44F97AAF5DC7}">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8893</TotalTime>
  <Words>7585</Words>
  <Application>Microsoft Office PowerPoint</Application>
  <PresentationFormat>Custom</PresentationFormat>
  <Paragraphs>757</Paragraphs>
  <Slides>141</Slides>
  <Notes>13</Notes>
  <HiddenSlides>1</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141</vt:i4>
      </vt:variant>
    </vt:vector>
  </HeadingPairs>
  <TitlesOfParts>
    <vt:vector size="150" baseType="lpstr">
      <vt:lpstr>Arial</vt:lpstr>
      <vt:lpstr>Calibri</vt:lpstr>
      <vt:lpstr>Lucida Console</vt:lpstr>
      <vt:lpstr>Segoe UI</vt:lpstr>
      <vt:lpstr>Segoe UI Light</vt:lpstr>
      <vt:lpstr>Tahoma</vt:lpstr>
      <vt:lpstr>Wingdings</vt:lpstr>
      <vt:lpstr>6-50029_S4_Q1_FY17_Dark_Template</vt:lpstr>
      <vt:lpstr>Server and Cloud 2013</vt:lpstr>
      <vt:lpstr>PowerPoint Presentation</vt:lpstr>
      <vt:lpstr>Requirements</vt:lpstr>
      <vt:lpstr>Requirements</vt:lpstr>
      <vt:lpstr>Verify module installation</vt:lpstr>
      <vt:lpstr>Verify module installation</vt:lpstr>
      <vt:lpstr>Verify module installation</vt:lpstr>
      <vt:lpstr>Verify Power BI access</vt:lpstr>
      <vt:lpstr>Part 1: Customer story</vt:lpstr>
      <vt:lpstr>Background</vt:lpstr>
      <vt:lpstr>Background</vt:lpstr>
      <vt:lpstr>Background</vt:lpstr>
      <vt:lpstr>Background</vt:lpstr>
      <vt:lpstr>Customer questions</vt:lpstr>
      <vt:lpstr>Solution Logical Architecture</vt:lpstr>
      <vt:lpstr>Phased deployment</vt:lpstr>
      <vt:lpstr>Phased deployment</vt:lpstr>
      <vt:lpstr>Phased deployment</vt:lpstr>
      <vt:lpstr>Phase 1: collect and label utterances</vt:lpstr>
      <vt:lpstr>Phases 2 and 3: train and deploy machine learning</vt:lpstr>
      <vt:lpstr>Phase 4: cold path processing &amp; analytics</vt:lpstr>
      <vt:lpstr>Solution architecture notes</vt:lpstr>
      <vt:lpstr>Part 2: Hackathon</vt:lpstr>
      <vt:lpstr>Instructions</vt:lpstr>
      <vt:lpstr>Screenshots guide</vt:lpstr>
      <vt:lpstr>Phase 1: Collect and label utterances</vt:lpstr>
      <vt:lpstr>Log into Azure portal</vt:lpstr>
      <vt:lpstr>Create a resource group 110-create-resource-group.ps1</vt:lpstr>
      <vt:lpstr>Create a storage account (1/4) 120-create-storage.ps1</vt:lpstr>
      <vt:lpstr>Create a storage account (2/4) 120-create-storage.ps1</vt:lpstr>
      <vt:lpstr>Create a storage account (3/4) 120-create-storage.ps1</vt:lpstr>
      <vt:lpstr>Create a storage account (4/4) 120-create-storage.ps1</vt:lpstr>
      <vt:lpstr>Create a Data Lake (1/2) 130-create-data-lake.ps1</vt:lpstr>
      <vt:lpstr>Create a Data Lake (2/2) 130-create-data-lake.ps1</vt:lpstr>
      <vt:lpstr>Add JSON library to Data Lake (1/3) 130-create-data-lake.ps1</vt:lpstr>
      <vt:lpstr>Add JSON library to Data Lake (2/3) 130-create-data-lake.ps1</vt:lpstr>
      <vt:lpstr>Add JSON library to Data Lake (3/3) 130-create-data-lake.ps1</vt:lpstr>
      <vt:lpstr>Connect Blob storage to Data Lake Analytics (1/2) 130-create-data-lake.ps1</vt:lpstr>
      <vt:lpstr>Connect Blob storage to Data Lake Analytics (2/2) 130-create-data-lake.ps1</vt:lpstr>
      <vt:lpstr>Add advanced extensions to Data Lake</vt:lpstr>
      <vt:lpstr>Create Event Hub (1/5) 140-create-event-hub.ps1</vt:lpstr>
      <vt:lpstr>Create Event Hub (2/5) 140-create-event-hub.ps1</vt:lpstr>
      <vt:lpstr>Create Event Hub (3/5) 140-create-event-hub.ps1</vt:lpstr>
      <vt:lpstr>Create Event Hub (4/5) 140-create-event-hub.ps1</vt:lpstr>
      <vt:lpstr>Create Event Hub (5/5) 140-create-event-hub.ps1</vt:lpstr>
      <vt:lpstr>Create Logic App (1/10) 160-create-logic-app.ps1</vt:lpstr>
      <vt:lpstr>Create Logic App (2/10) 160-create-logic-app.ps1</vt:lpstr>
      <vt:lpstr>Create Logic App (3/10) 160-create-logic-app.ps1</vt:lpstr>
      <vt:lpstr>Create Logic App (4/10) 160-create-logic-app.ps1</vt:lpstr>
      <vt:lpstr>Create Logic App (5/10)</vt:lpstr>
      <vt:lpstr>Create Logic App (6/10)</vt:lpstr>
      <vt:lpstr>Create Logic App (7/10)</vt:lpstr>
      <vt:lpstr>Create Logic App (8/10)</vt:lpstr>
      <vt:lpstr>Create Logic App (9/10)</vt:lpstr>
      <vt:lpstr>Create Logic App (10/10)</vt:lpstr>
      <vt:lpstr>Create Stream Analytics (1/6) 170-create-stream-analytics.ps1</vt:lpstr>
      <vt:lpstr>Create Stream Analytics (2/6) 170-create-stream-analytics.ps1</vt:lpstr>
      <vt:lpstr>Create Stream Analytics (3/6) 170-create-stream-analytics.ps1</vt:lpstr>
      <vt:lpstr>Create Stream Analytics (4/6)</vt:lpstr>
      <vt:lpstr>Create Stream Analytics (5/6)</vt:lpstr>
      <vt:lpstr>Create Stream Analytics (6/6)</vt:lpstr>
      <vt:lpstr>Create your Bot (1/7) 210-create-bot.ps1</vt:lpstr>
      <vt:lpstr>Create your Bot (2/7)</vt:lpstr>
      <vt:lpstr>Create your Bot (3/7)</vt:lpstr>
      <vt:lpstr>Create your Bot (4/7)</vt:lpstr>
      <vt:lpstr>Create your Bot (5/7)</vt:lpstr>
      <vt:lpstr>Create your Bot (6/7)</vt:lpstr>
      <vt:lpstr>Create your Bot (7/7)</vt:lpstr>
      <vt:lpstr>Integrate your Bot with your Logic App (1/2)</vt:lpstr>
      <vt:lpstr>Integrate your Bot with your Logic App (2/2)</vt:lpstr>
      <vt:lpstr>Set up Language Understanding (1/3)</vt:lpstr>
      <vt:lpstr>Set up Language Understanding (2/3)</vt:lpstr>
      <vt:lpstr>Set up Language Understanding (3/3)</vt:lpstr>
      <vt:lpstr>Update Bot Service LUIS API Key  </vt:lpstr>
      <vt:lpstr>Simulate interactions with your Bot (1/4)</vt:lpstr>
      <vt:lpstr>Simulate interactions with your Bot (2/4)</vt:lpstr>
      <vt:lpstr>Simulate interactions with your Bot (3/4)</vt:lpstr>
      <vt:lpstr>Simulate interactions with your Bot (4/4)</vt:lpstr>
      <vt:lpstr>Train Language Understanding Module (1/3)</vt:lpstr>
      <vt:lpstr>Train Language Understanding Module (2/3)</vt:lpstr>
      <vt:lpstr>Train Language Understanding Module (3/3)</vt:lpstr>
      <vt:lpstr>Create real-time dashboard (1/4)</vt:lpstr>
      <vt:lpstr>Create real-time dashboard (2/4)</vt:lpstr>
      <vt:lpstr>Create real-time dashboard (3/4)</vt:lpstr>
      <vt:lpstr>Create real-time dashboard (4/4)</vt:lpstr>
      <vt:lpstr>Solution implemented at this point</vt:lpstr>
      <vt:lpstr>Interlude: monitoring Azure resources</vt:lpstr>
      <vt:lpstr>Monitor your Logic App</vt:lpstr>
      <vt:lpstr>Monitor your Event Hub</vt:lpstr>
      <vt:lpstr>Monitor your Stream Analytics job</vt:lpstr>
      <vt:lpstr>Phase 2: set up machine learning model</vt:lpstr>
      <vt:lpstr>Prepare ML training set (1/3) 230-generate-ml-training-data.ps1</vt:lpstr>
      <vt:lpstr>Prepare ML training set (2/3) 230-generate-ml-training-data.ps1</vt:lpstr>
      <vt:lpstr>Prepare ML training set (3/3)</vt:lpstr>
      <vt:lpstr>Create AML workspace (1/2)</vt:lpstr>
      <vt:lpstr>Create AML workspace (2/2)</vt:lpstr>
      <vt:lpstr>Create AML experiment (1/9)</vt:lpstr>
      <vt:lpstr>Create AML experiment (2/9)</vt:lpstr>
      <vt:lpstr>Create AML experiment (3/9)</vt:lpstr>
      <vt:lpstr>Create AML experiment (4/9)</vt:lpstr>
      <vt:lpstr>Create AML experiment (5/9)</vt:lpstr>
      <vt:lpstr>Create AML experiment (6/9)</vt:lpstr>
      <vt:lpstr>Create AML experiment (7/9)</vt:lpstr>
      <vt:lpstr>Create AML experiment (8/9)</vt:lpstr>
      <vt:lpstr>Create AML experiment (9/9)</vt:lpstr>
      <vt:lpstr>Deploy AML web service</vt:lpstr>
      <vt:lpstr>Phase 3: integrate bot with machine learning</vt:lpstr>
      <vt:lpstr>Integrate Azure ML web service with your Bot (1/4)</vt:lpstr>
      <vt:lpstr>Integrate Azure ML web service with your Bot (2/4)</vt:lpstr>
      <vt:lpstr>Integrate Azure ML web service with your Bot (3/4)</vt:lpstr>
      <vt:lpstr>Integrate Azure ML web service with your Bot (4/4)</vt:lpstr>
      <vt:lpstr>Phase 4: cold path processing &amp; analytics dashboard</vt:lpstr>
      <vt:lpstr>Create SQL DW (1/4) 310-create-data-warehouse.ps1</vt:lpstr>
      <vt:lpstr>Create SQL DW(2/4) 310-create-data-warehouse.ps1</vt:lpstr>
      <vt:lpstr>Create SQL DW (3/4) 310-create-data-warehouse.ps1</vt:lpstr>
      <vt:lpstr>Create SQL DW (4/4) 310-create-data-warehouse.ps1</vt:lpstr>
      <vt:lpstr>Create Data Factory (1/7) 320-create-data-factory.ps1</vt:lpstr>
      <vt:lpstr>Create Data Factory (2/7)</vt:lpstr>
      <vt:lpstr>Create Data Factory (3/7)</vt:lpstr>
      <vt:lpstr>Create Data Factory (4/7)</vt:lpstr>
      <vt:lpstr>Create Data Factory (5/7)</vt:lpstr>
      <vt:lpstr>Create Data Factory (6/7)</vt:lpstr>
      <vt:lpstr>Create Data Factory (7/7)</vt:lpstr>
      <vt:lpstr>Monitor Data Factory (1/2)</vt:lpstr>
      <vt:lpstr>Monitor Data Factory (2/2)</vt:lpstr>
      <vt:lpstr>Create historical report (1/5)</vt:lpstr>
      <vt:lpstr>Create historical report (2/5)</vt:lpstr>
      <vt:lpstr>Create historical report (3/5)</vt:lpstr>
      <vt:lpstr>Create historical report (4/5)</vt:lpstr>
      <vt:lpstr>Create historical report (5/5)</vt:lpstr>
      <vt:lpstr>View dashboard combining reports</vt:lpstr>
      <vt:lpstr>Set up alerting (1/4)</vt:lpstr>
      <vt:lpstr>Set up alerting (2/4)</vt:lpstr>
      <vt:lpstr>Set up alerting (3/4)</vt:lpstr>
      <vt:lpstr>Set up alerting (4/4)</vt:lpstr>
      <vt:lpstr>Congratulations!</vt:lpstr>
      <vt:lpstr>Machine learning everywhere!</vt:lpstr>
      <vt:lpstr>Machine learning everywhere!</vt:lpstr>
      <vt:lpstr>Clean-up</vt:lpstr>
      <vt:lpstr>Pause SQL Data Warehouse</vt:lpstr>
      <vt:lpstr>Delete Resource Group</vt:lpstr>
      <vt:lpstr>PowerPoint Presentation</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&lt;Presentation title here&gt;</dc:title>
  <dc:subject>S4 Solutions Specialist Summit</dc:subject>
  <dc:creator>Eduardo Kassner</dc:creator>
  <cp:keywords>S4 Solutions Specialist Summit</cp:keywords>
  <dc:description>Template: Mitchell Derrey, Silver Fox Productions
Formatting: 
Audience Type:</dc:description>
  <cp:lastModifiedBy>Vu Le</cp:lastModifiedBy>
  <cp:revision>741</cp:revision>
  <dcterms:created xsi:type="dcterms:W3CDTF">2014-06-10T19:28:25Z</dcterms:created>
  <dcterms:modified xsi:type="dcterms:W3CDTF">2017-05-20T06:11:20Z</dcterms:modified>
  <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0x0101007CA13CD0E627214D8ABAA69EC8C02B6B</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22;#Hyatt Regency Bellevue|2e1bad98-48c3-407f-8203-258b1eb26eb9</vt:lpwstr>
  </property>
  <property fmtid="{D5CDD505-2E9C-101B-9397-08002B2CF9AE}" pid="7" name="Track">
    <vt:lpwstr/>
  </property>
  <property fmtid="{D5CDD505-2E9C-101B-9397-08002B2CF9AE}" pid="8" name="Event Location">
    <vt:lpwstr>21;#Bellevue|123dcbfb-36f6-4493-90d9-6b60fd95daf2</vt:lpwstr>
  </property>
  <property fmtid="{D5CDD505-2E9C-101B-9397-08002B2CF9AE}" pid="9" name="Campaign">
    <vt:lpwstr/>
  </property>
  <property fmtid="{D5CDD505-2E9C-101B-9397-08002B2CF9AE}" pid="10" name="IsMyDocuments">
    <vt:bool>true</vt:bool>
  </property>
  <property fmtid="{D5CDD505-2E9C-101B-9397-08002B2CF9AE}" pid="11" name="TaxKeyword">
    <vt:lpwstr>13;#S4 Solutions Specialist Summit|d9b60951-340d-42d0-8bd2-e03149d04f07</vt:lpwstr>
  </property>
  <property fmtid="{D5CDD505-2E9C-101B-9397-08002B2CF9AE}" pid="12" name="Audience1">
    <vt:lpwstr/>
  </property>
  <property fmtid="{D5CDD505-2E9C-101B-9397-08002B2CF9AE}" pid="13" name="Event Name">
    <vt:lpwstr>63;#Solution Specialist Sales Summit|66567d53-d3fe-4f1b-8582-d9689d0afd92</vt:lpwstr>
  </property>
</Properties>
</file>